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7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7EF2-9ECA-47CD-B741-540D1E53B04B}" type="datetimeFigureOut">
              <a:rPr lang="zh-TW" altLang="en-US" smtClean="0"/>
              <a:pPr/>
              <a:t>2009/10/23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2A692-48F0-444A-974A-879F49D946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2A692-48F0-444A-974A-879F49D9466C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4126-5B43-4090-95F3-469EABAFBB38}" type="datetime1">
              <a:rPr lang="zh-TW" altLang="en-US" smtClean="0"/>
              <a:pPr/>
              <a:t>2009/10/23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3E56-1B60-41A3-95EC-4FAB726561D4}" type="datetime1">
              <a:rPr lang="zh-TW" altLang="en-US" smtClean="0"/>
              <a:pPr/>
              <a:t>2009/10/23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B0C3-CD9A-4077-BA76-2BF65661545A}" type="datetime1">
              <a:rPr lang="zh-TW" altLang="en-US" smtClean="0"/>
              <a:pPr/>
              <a:t>2009/10/23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4445-635B-4891-BD12-508CB8BB0C5F}" type="datetime1">
              <a:rPr lang="zh-TW" altLang="en-US" smtClean="0"/>
              <a:pPr/>
              <a:t>2009/10/23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D427-F0B3-4F93-A4A9-BCA1A72159EB}" type="datetime1">
              <a:rPr lang="zh-TW" altLang="en-US" smtClean="0"/>
              <a:pPr/>
              <a:t>2009/10/23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2F8-8B3A-4DF8-B9ED-22FC31AEEE60}" type="datetime1">
              <a:rPr lang="zh-TW" altLang="en-US" smtClean="0"/>
              <a:pPr/>
              <a:t>2009/10/23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7486-8190-4743-B383-12410AE8D255}" type="datetime1">
              <a:rPr lang="zh-TW" altLang="en-US" smtClean="0"/>
              <a:pPr/>
              <a:t>2009/10/23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74A8-208E-48B9-A010-F4D6CC9F0E04}" type="datetime1">
              <a:rPr lang="zh-TW" altLang="en-US" smtClean="0"/>
              <a:pPr/>
              <a:t>2009/10/23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527D-19AE-485A-8FDE-8AF8A2377300}" type="datetime1">
              <a:rPr lang="zh-TW" altLang="en-US" smtClean="0"/>
              <a:pPr/>
              <a:t>2009/10/23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E23C-920F-4629-A5A5-461E18331EEF}" type="datetime1">
              <a:rPr lang="zh-TW" altLang="en-US" smtClean="0"/>
              <a:pPr/>
              <a:t>2009/10/23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22A0-5016-44DF-9E80-7DFB2D607CAA}" type="datetime1">
              <a:rPr lang="zh-TW" altLang="en-US" smtClean="0"/>
              <a:pPr/>
              <a:t>2009/10/23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7A4E7-0AA6-42D6-BA04-44B3AABB66E8}" type="datetime1">
              <a:rPr lang="zh-TW" altLang="en-US" smtClean="0"/>
              <a:pPr/>
              <a:t>2009/10/23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2D634-FC9A-42F9-922D-0C8BBEB896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5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&#32362;&#22294;1/Drawing/~&#38913;-1/&#32218;&#26781;&#33287;&#26354;&#32218;&#36899;&#25509;&#22120;" TargetMode="External"/><Relationship Id="rId4" Type="http://schemas.openxmlformats.org/officeDocument/2006/relationships/image" Target="../media/image10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luthuli.cs.uiuc.edu/~daf/courses/CS5432009/index.html" TargetMode="External"/><Relationship Id="rId2" Type="http://schemas.openxmlformats.org/officeDocument/2006/relationships/hyperlink" Target="http://cc.ee.ntu.edu.tw/~skjeng/PatternRecognition2007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ie.ntu.edu.tw/~winston/courses/mm.ana.idx/index.html" TargetMode="External"/><Relationship Id="rId5" Type="http://schemas.openxmlformats.org/officeDocument/2006/relationships/hyperlink" Target="http://www.csie.ntu.edu.tw/~dip/" TargetMode="External"/><Relationship Id="rId4" Type="http://schemas.openxmlformats.org/officeDocument/2006/relationships/hyperlink" Target="http://disp.ee.ntu.edu.tw/research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23.pn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dirty="0" smtClean="0"/>
              <a:t>An Introduction to </a:t>
            </a:r>
            <a:br>
              <a:rPr lang="en-US" altLang="zh-TW" dirty="0" smtClean="0"/>
            </a:br>
            <a:r>
              <a:rPr lang="en-US" altLang="zh-TW" dirty="0" smtClean="0"/>
              <a:t>Pattern Recognition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3143248"/>
            <a:ext cx="7527622" cy="3214710"/>
          </a:xfrm>
        </p:spPr>
        <p:txBody>
          <a:bodyPr>
            <a:normAutofit/>
          </a:bodyPr>
          <a:lstStyle/>
          <a:p>
            <a:pPr algn="ctr"/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Speaker : Wei–</a:t>
            </a:r>
            <a:r>
              <a:rPr lang="en-US" altLang="zh-TW" sz="20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lun</a:t>
            </a: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Chao</a:t>
            </a:r>
          </a:p>
          <a:p>
            <a:pPr algn="ctr"/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Advisor : Prof. </a:t>
            </a:r>
            <a:r>
              <a:rPr lang="en-US" altLang="zh-TW" sz="20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Jian-jiun</a:t>
            </a: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Ding</a:t>
            </a:r>
          </a:p>
          <a:p>
            <a:pPr algn="ctr"/>
            <a:endParaRPr lang="en-US" altLang="zh-TW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altLang="zh-TW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DISP Lab</a:t>
            </a:r>
          </a:p>
          <a:p>
            <a:pPr algn="ctr"/>
            <a:r>
              <a:rPr lang="en-US" altLang="zh-TW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Graduate Institute of Communication Engineering</a:t>
            </a:r>
          </a:p>
          <a:p>
            <a:pPr algn="ctr"/>
            <a:r>
              <a:rPr lang="en-US" altLang="zh-TW" sz="1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endParaRPr lang="en-US" altLang="zh-TW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  <a:p>
            <a:pPr algn="ctr"/>
            <a:endParaRPr lang="en-US" altLang="zh-TW" sz="12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Figure of system structure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28871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414612"/>
            <a:ext cx="5014890" cy="185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28" y="3929066"/>
            <a:ext cx="314325" cy="295275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Four basic recognition 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Template matching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Syntactic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Statistical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Neural Network</a:t>
            </a:r>
          </a:p>
          <a:p>
            <a:endParaRPr lang="zh-TW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pic>
        <p:nvPicPr>
          <p:cNvPr id="6" name="圖片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52673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5500702"/>
            <a:ext cx="314325" cy="295275"/>
          </a:xfrm>
          <a:prstGeom prst="rect">
            <a:avLst/>
          </a:prstGeom>
          <a:noFill/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Another category idea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Quantitative description:</a:t>
            </a:r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Using length, measure of area, and texture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No relation between each component</a:t>
            </a:r>
            <a:endParaRPr lang="zh-TW" altLang="zh-TW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altLang="zh-TW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Structure descriptions: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Qualitative factors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Strings and trees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Order, permutation, or hierarchical relations 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between each component</a:t>
            </a:r>
            <a:endParaRPr lang="zh-TW" altLang="zh-TW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Classification method I 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Look-up table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Decision-theoretic methods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accent2"/>
                </a:solidFill>
              </a:rPr>
              <a:t>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Distance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Correlation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Bayesian Classifier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Neural network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Popular methods nowadays</a:t>
            </a:r>
          </a:p>
          <a:p>
            <a:endParaRPr lang="zh-TW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 Bayesian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Two pattern classes:</a:t>
            </a:r>
          </a:p>
          <a:p>
            <a:pPr>
              <a:buFont typeface="Wingdings" pitchFamily="2" charset="2"/>
              <a:buChar char="u"/>
            </a:pPr>
            <a:r>
              <a:rPr lang="zh-TW" alt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altLang="zh-TW" sz="2000" b="1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zh-TW" alt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is a pattern vector</a:t>
            </a:r>
          </a:p>
          <a:p>
            <a:pPr>
              <a:buFont typeface="Wingdings" pitchFamily="2" charset="2"/>
              <a:buChar char="u"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     choose w1 for a specific </a:t>
            </a:r>
            <a:r>
              <a:rPr lang="en-US" altLang="zh-TW" sz="2000" b="1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if P(w1|</a:t>
            </a:r>
            <a:r>
              <a:rPr lang="en-US" altLang="zh-TW" sz="2000" b="1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)&gt;P(w2|</a:t>
            </a:r>
            <a:r>
              <a:rPr lang="en-US" altLang="zh-TW" sz="2000" b="1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u"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could be written as P(w1)P(</a:t>
            </a:r>
            <a:r>
              <a:rPr lang="en-US" altLang="zh-TW" sz="2000" b="1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|w1)&gt;P(w2)P(</a:t>
            </a:r>
            <a:r>
              <a:rPr lang="en-US" altLang="zh-TW" sz="2000" b="1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|w2)</a:t>
            </a:r>
          </a:p>
          <a:p>
            <a:pPr>
              <a:buFont typeface="Wingdings" pitchFamily="2" charset="2"/>
              <a:buChar char="u"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     based on the criterion to achieve the minimum overall error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accent2"/>
                </a:solidFill>
              </a:rPr>
              <a:t> 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accent2"/>
                </a:solidFill>
              </a:rPr>
              <a:t>               </a:t>
            </a:r>
          </a:p>
          <a:p>
            <a:pPr>
              <a:buNone/>
            </a:pPr>
            <a:r>
              <a:rPr lang="zh-TW" altLang="en-US" sz="2000" dirty="0" smtClean="0">
                <a:solidFill>
                  <a:schemeClr val="accent2"/>
                </a:solidFill>
              </a:rPr>
              <a:t>               </a:t>
            </a:r>
            <a:endParaRPr lang="en-US" altLang="zh-TW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</a:rPr>
              <a:t>          </a:t>
            </a:r>
          </a:p>
          <a:p>
            <a:pPr>
              <a:buNone/>
            </a:pP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</a:p>
          <a:p>
            <a:pPr>
              <a:buNone/>
            </a:pPr>
            <a:endParaRPr lang="zh-TW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9050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9050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17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</a:t>
            </a:r>
            <a:r>
              <a:rPr kumimoji="1" lang="en-US" altLang="zh-TW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6" name="圖片 15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857628"/>
            <a:ext cx="4857784" cy="153905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4349" y="3714752"/>
            <a:ext cx="2835024" cy="2090070"/>
          </a:xfrm>
          <a:prstGeom prst="rect">
            <a:avLst/>
          </a:prstGeom>
          <a:noFill/>
          <a:ln/>
        </p:spPr>
      </p:pic>
      <p:sp>
        <p:nvSpPr>
          <p:cNvPr id="18" name="矩形 17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pic>
        <p:nvPicPr>
          <p:cNvPr id="15" name="Picture 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5500702"/>
            <a:ext cx="314325" cy="295275"/>
          </a:xfrm>
          <a:prstGeom prst="rect">
            <a:avLst/>
          </a:prstGeom>
          <a:noFill/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Bayesian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Multiple pattern classes:</a:t>
            </a:r>
          </a:p>
          <a:p>
            <a:pPr>
              <a:buFont typeface="Wingdings" pitchFamily="2" charset="2"/>
              <a:buChar char="u"/>
            </a:pPr>
            <a:r>
              <a:rPr lang="en-US" altLang="zh-TW" sz="2400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Risk based: conditional risk</a:t>
            </a:r>
          </a:p>
          <a:p>
            <a:pPr>
              <a:buNone/>
            </a:pPr>
            <a:endParaRPr lang="en-US" altLang="zh-TW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zh-TW" altLang="en-US" sz="2400" dirty="0" smtClean="0">
                <a:solidFill>
                  <a:schemeClr val="accent2"/>
                </a:solidFill>
              </a:rPr>
              <a:t>     </a:t>
            </a:r>
            <a:endParaRPr lang="en-US" altLang="zh-TW" sz="24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en-US" altLang="zh-TW" sz="2400" dirty="0" smtClean="0">
                <a:solidFill>
                  <a:schemeClr val="accent2"/>
                </a:solidFill>
              </a:rPr>
              <a:t>    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Minimum overall error based: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accent2"/>
                </a:solidFill>
              </a:rPr>
              <a:t> </a:t>
            </a:r>
          </a:p>
          <a:p>
            <a:pPr>
              <a:buNone/>
            </a:pPr>
            <a:endParaRPr lang="zh-TW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428728" y="2643182"/>
          <a:ext cx="3598863" cy="798513"/>
        </p:xfrm>
        <a:graphic>
          <a:graphicData uri="http://schemas.openxmlformats.org/presentationml/2006/ole">
            <p:oleObj spid="_x0000_s48131" name="方程式" r:id="rId3" imgW="2006280" imgH="444240" progId="Equation.3">
              <p:embed/>
            </p:oleObj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1357313" y="4000500"/>
          <a:ext cx="3598862" cy="809625"/>
        </p:xfrm>
        <a:graphic>
          <a:graphicData uri="http://schemas.openxmlformats.org/presentationml/2006/ole">
            <p:oleObj spid="_x0000_s48133" name="方程式" r:id="rId4" imgW="2031840" imgH="457200" progId="Equation.3">
              <p:embed/>
            </p:oleObj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357290" y="4857760"/>
          <a:ext cx="5038725" cy="784225"/>
        </p:xfrm>
        <a:graphic>
          <a:graphicData uri="http://schemas.openxmlformats.org/presentationml/2006/ole">
            <p:oleObj spid="_x0000_s48134" name="方程式" r:id="rId5" imgW="2857320" imgH="444240" progId="Equation.3">
              <p:embed/>
            </p:oleObj>
          </a:graphicData>
        </a:graphic>
      </p:graphicFrame>
      <p:sp>
        <p:nvSpPr>
          <p:cNvPr id="9" name="矩形 8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Bayesian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Decision function:</a:t>
            </a:r>
          </a:p>
          <a:p>
            <a:pPr algn="just">
              <a:buNone/>
            </a:pP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     A classifier assigns </a:t>
            </a:r>
            <a:r>
              <a:rPr lang="en-US" altLang="zh-TW" sz="2400" b="1" i="1" dirty="0" smtClean="0">
                <a:solidFill>
                  <a:schemeClr val="accent1">
                    <a:lumMod val="75000"/>
                  </a:schemeClr>
                </a:solidFill>
              </a:rPr>
              <a:t>x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to class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400" dirty="0" err="1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altLang="zh-TW" sz="1200" i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altLang="zh-TW" sz="1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if </a:t>
            </a:r>
            <a:r>
              <a:rPr lang="en-US" altLang="zh-TW" sz="2400" dirty="0" err="1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altLang="zh-TW" sz="1200" i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zh-TW" sz="2400" b="1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)&gt;</a:t>
            </a:r>
            <a:r>
              <a:rPr lang="en-US" altLang="zh-TW" sz="2400" dirty="0" err="1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altLang="zh-TW" sz="1200" i="1" dirty="0" err="1" smtClean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zh-TW" sz="2400" b="1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) for all </a:t>
            </a:r>
            <a:r>
              <a:rPr lang="en-US" altLang="zh-TW" sz="2400" i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≠ </a:t>
            </a:r>
            <a:r>
              <a:rPr lang="en-US" altLang="zh-TW" sz="2400" i="1" dirty="0" smtClean="0">
                <a:solidFill>
                  <a:schemeClr val="accent1">
                    <a:lumMod val="75000"/>
                  </a:schemeClr>
                </a:solidFill>
              </a:rPr>
              <a:t>j</a:t>
            </a:r>
          </a:p>
          <a:p>
            <a:pPr algn="just">
              <a:buNone/>
            </a:pPr>
            <a:r>
              <a:rPr lang="en-US" altLang="zh-TW" sz="2400" b="1" i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where </a:t>
            </a:r>
            <a:r>
              <a:rPr lang="en-US" altLang="zh-TW" sz="2400" dirty="0" err="1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altLang="zh-TW" sz="1200" i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zh-TW" sz="2400" b="1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) are called decision (</a:t>
            </a:r>
            <a:r>
              <a:rPr lang="en-US" altLang="zh-TW" sz="2400" dirty="0" err="1" smtClean="0">
                <a:solidFill>
                  <a:schemeClr val="accent1">
                    <a:lumMod val="75000"/>
                  </a:schemeClr>
                </a:solidFill>
              </a:rPr>
              <a:t>discriminant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) functions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Decision Boundary:</a:t>
            </a:r>
          </a:p>
          <a:p>
            <a:pPr algn="just">
              <a:buNone/>
            </a:pP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The decision boundary between </a:t>
            </a:r>
            <a:r>
              <a:rPr lang="en-US" altLang="zh-TW" sz="2400" dirty="0" err="1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altLang="zh-TW" sz="1200" i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altLang="zh-TW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altLang="zh-TW" sz="2400" dirty="0" err="1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altLang="zh-TW" sz="1200" i="1" dirty="0" err="1" smtClean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en-US" altLang="zh-TW" sz="1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US" altLang="zh-TW" sz="2400" i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≠ </a:t>
            </a:r>
            <a:r>
              <a:rPr lang="en-US" altLang="zh-TW" sz="2400" i="1" dirty="0" smtClean="0">
                <a:solidFill>
                  <a:schemeClr val="accent1">
                    <a:lumMod val="75000"/>
                  </a:schemeClr>
                </a:solidFill>
              </a:rPr>
              <a:t>j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is that </a:t>
            </a:r>
            <a:r>
              <a:rPr lang="en-US" altLang="zh-TW" sz="2400" dirty="0" err="1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altLang="zh-TW" sz="1200" i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zh-TW" sz="2400" b="1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)=</a:t>
            </a:r>
            <a:r>
              <a:rPr lang="en-US" altLang="zh-TW" sz="2400" dirty="0" err="1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altLang="zh-TW" sz="1200" i="1" dirty="0" err="1" smtClean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zh-TW" sz="2400" b="1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  <a:p>
            <a:pPr algn="just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</a:rPr>
              <a:t>        </a:t>
            </a:r>
            <a:endParaRPr lang="en-US" altLang="zh-TW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endParaRPr lang="zh-TW" altLang="en-US" sz="2800" dirty="0">
              <a:solidFill>
                <a:schemeClr val="accent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57422" y="4000504"/>
            <a:ext cx="2868067" cy="1882697"/>
          </a:xfrm>
          <a:prstGeom prst="rect">
            <a:avLst/>
          </a:prstGeom>
          <a:noFill/>
          <a:ln/>
        </p:spPr>
      </p:pic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572140"/>
            <a:ext cx="314325" cy="295275"/>
          </a:xfrm>
          <a:prstGeom prst="rect">
            <a:avLst/>
          </a:prstGeom>
          <a:noFill/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Bayesian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 most important point:</a:t>
            </a:r>
            <a:r>
              <a:rPr lang="zh-TW" alt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probability model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 widely-used model:</a:t>
            </a:r>
            <a:r>
              <a:rPr lang="zh-TW" alt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Gaussian distribution</a:t>
            </a:r>
          </a:p>
          <a:p>
            <a:pPr>
              <a:buFont typeface="Wingdings" pitchFamily="2" charset="2"/>
              <a:buChar char="u"/>
            </a:pPr>
            <a:r>
              <a:rPr lang="zh-TW" altLang="en-US" sz="2400" dirty="0" smtClean="0">
                <a:solidFill>
                  <a:schemeClr val="accent2"/>
                </a:solidFill>
              </a:rPr>
              <a:t>   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US" altLang="zh-TW" sz="2400" b="1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 is one-dimensional:</a:t>
            </a:r>
          </a:p>
          <a:p>
            <a:pPr>
              <a:buNone/>
            </a:pPr>
            <a:endParaRPr lang="en-US" altLang="zh-TW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altLang="zh-TW" sz="24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2400" dirty="0" smtClean="0">
                <a:solidFill>
                  <a:schemeClr val="accent2"/>
                </a:solidFill>
              </a:rPr>
              <a:t>   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US" altLang="zh-TW" sz="2400" b="1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 is multi-dimensional:</a:t>
            </a:r>
          </a:p>
          <a:p>
            <a:pPr>
              <a:buNone/>
            </a:pPr>
            <a:endParaRPr lang="en-US" altLang="zh-TW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zh-TW" alt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143000" y="3143250"/>
          <a:ext cx="3598863" cy="693738"/>
        </p:xfrm>
        <a:graphic>
          <a:graphicData uri="http://schemas.openxmlformats.org/presentationml/2006/ole">
            <p:oleObj spid="_x0000_s49155" name="方程式" r:id="rId3" imgW="2768400" imgH="533160" progId="Equation.3">
              <p:embed/>
            </p:oleObj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1143000" y="4429125"/>
          <a:ext cx="5399088" cy="723900"/>
        </p:xfrm>
        <a:graphic>
          <a:graphicData uri="http://schemas.openxmlformats.org/presentationml/2006/ole">
            <p:oleObj spid="_x0000_s49156" name="方程式" r:id="rId4" imgW="3606480" imgH="482400" progId="Equation.3">
              <p:embed/>
            </p:oleObj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1214438" y="5357813"/>
          <a:ext cx="900112" cy="327025"/>
        </p:xfrm>
        <a:graphic>
          <a:graphicData uri="http://schemas.openxmlformats.org/presentationml/2006/ole">
            <p:oleObj spid="_x0000_s49157" name="方程式" r:id="rId5" imgW="558720" imgH="203040" progId="Equation.3">
              <p:embed/>
            </p:oleObj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2571750" y="5286375"/>
          <a:ext cx="2159000" cy="393700"/>
        </p:xfrm>
        <a:graphic>
          <a:graphicData uri="http://schemas.openxmlformats.org/presentationml/2006/ole">
            <p:oleObj spid="_x0000_s49158" name="方程式" r:id="rId6" imgW="1333440" imgH="241200" progId="Equation.3">
              <p:embed/>
            </p:oleObj>
          </a:graphicData>
        </a:graphic>
      </p:graphicFrame>
      <p:sp>
        <p:nvSpPr>
          <p:cNvPr id="9" name="矩形 8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6537" y="2643182"/>
            <a:ext cx="2557463" cy="232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66" y="4714884"/>
            <a:ext cx="314325" cy="295275"/>
          </a:xfrm>
          <a:prstGeom prst="rect">
            <a:avLst/>
          </a:prstGeom>
          <a:noFill/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 Neural 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Without using statistical information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Try to imitate how human learn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 structure is generated based on </a:t>
            </a:r>
            <a:r>
              <a:rPr lang="en-US" altLang="zh-TW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perceptrons</a:t>
            </a: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                                                   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zh-TW" sz="2800" dirty="0" err="1" smtClean="0">
                <a:solidFill>
                  <a:schemeClr val="accent1">
                    <a:lumMod val="75000"/>
                  </a:schemeClr>
                </a:solidFill>
              </a:rPr>
              <a:t>hyperplane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TW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zh-TW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46434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786190"/>
            <a:ext cx="2809875" cy="9144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413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5500702"/>
            <a:ext cx="314325" cy="295275"/>
          </a:xfrm>
          <a:prstGeom prst="rect">
            <a:avLst/>
          </a:prstGeom>
          <a:noFill/>
        </p:spPr>
      </p:pic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Neural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Multi-layer neural network </a:t>
            </a:r>
          </a:p>
          <a:p>
            <a:endParaRPr lang="zh-TW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50606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496"/>
            <a:ext cx="2530512" cy="193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5072074"/>
            <a:ext cx="314325" cy="295275"/>
          </a:xfrm>
          <a:prstGeom prst="rect">
            <a:avLst/>
          </a:prstGeom>
          <a:noFill/>
        </p:spPr>
      </p:pic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Not a new research field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Wide range included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Enhancement by some factors: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    Computer architecture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    Machine learning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    Computer vision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    New way of thinking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    Improving human’s life</a:t>
            </a:r>
          </a:p>
          <a:p>
            <a:pPr>
              <a:buNone/>
            </a:pPr>
            <a:r>
              <a:rPr lang="zh-TW" altLang="en-US" dirty="0" smtClean="0">
                <a:solidFill>
                  <a:schemeClr val="accent2"/>
                </a:solidFill>
              </a:rPr>
              <a:t>     </a:t>
            </a:r>
            <a:endParaRPr lang="en-US" altLang="zh-TW" dirty="0" smtClean="0">
              <a:solidFill>
                <a:schemeClr val="accent2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86050" y="592933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Neural 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What we need to define?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Set the criterion for finding the best classifier</a:t>
            </a:r>
            <a:endParaRPr lang="zh-TW" altLang="zh-TW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Set the desired output</a:t>
            </a:r>
            <a:endParaRPr lang="zh-TW" altLang="zh-TW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Set the adapting mechanism</a:t>
            </a:r>
            <a:endParaRPr lang="en-US" altLang="zh-TW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 learning step: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      1. Initialization: Assigning an arbitrary set of weights</a:t>
            </a:r>
            <a:endParaRPr lang="zh-TW" altLang="zh-TW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      2. Iterative step: Backward propagated modification </a:t>
            </a:r>
            <a:endParaRPr lang="zh-TW" altLang="zh-TW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      3. Stopping mechanism:  Convergence under a threshold</a:t>
            </a:r>
            <a:endParaRPr lang="zh-TW" altLang="zh-TW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zh-TW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Neural 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Complexity of Decision Surface</a:t>
            </a:r>
            <a:endParaRPr lang="zh-TW" altLang="zh-TW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0">
              <a:buFont typeface="Wingdings" pitchFamily="2" charset="2"/>
              <a:buChar char="u"/>
            </a:pP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Layer 1: line</a:t>
            </a:r>
            <a:endParaRPr lang="zh-TW" altLang="zh-TW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u"/>
            </a:pP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Layer 2: line intersection</a:t>
            </a:r>
            <a:endParaRPr lang="zh-TW" altLang="zh-TW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u"/>
            </a:pP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Layer 3: region intersection</a:t>
            </a:r>
            <a:endParaRPr lang="zh-TW" altLang="zh-TW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143116"/>
            <a:ext cx="42862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15404" y="5214950"/>
            <a:ext cx="314325" cy="295275"/>
          </a:xfrm>
          <a:prstGeom prst="rect">
            <a:avLst/>
          </a:prstGeom>
          <a:noFill/>
        </p:spPr>
      </p:pic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Popular methods nowadays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Boosting: </a:t>
            </a:r>
          </a:p>
          <a:p>
            <a:pPr lvl="0">
              <a:buNone/>
            </a:pPr>
            <a:r>
              <a:rPr lang="en-US" altLang="zh-TW" sz="2800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combining multiple learners</a:t>
            </a:r>
            <a:endParaRPr lang="zh-TW" altLang="zh-TW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Gaussian mixture model (GMM):</a:t>
            </a:r>
          </a:p>
          <a:p>
            <a:pPr lvl="0">
              <a:buNone/>
            </a:pP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  <a:endParaRPr lang="zh-TW" altLang="zh-TW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Support vector machine</a:t>
            </a:r>
            <a:r>
              <a:rPr lang="zh-TW" alt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(SVM):</a:t>
            </a:r>
          </a:p>
          <a:p>
            <a:pPr lvl="0">
              <a:buNone/>
            </a:pPr>
            <a:r>
              <a:rPr lang="en-US" altLang="zh-TW" sz="2800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  <a:endParaRPr lang="zh-TW" altLang="zh-TW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071810"/>
            <a:ext cx="302758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429132"/>
            <a:ext cx="367255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3721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28" y="5286388"/>
            <a:ext cx="314325" cy="295275"/>
          </a:xfrm>
          <a:prstGeom prst="rect">
            <a:avLst/>
          </a:prstGeom>
          <a:noFill/>
        </p:spPr>
      </p:pic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071810"/>
            <a:ext cx="2857520" cy="766262"/>
          </a:xfrm>
          <a:prstGeom prst="rect">
            <a:avLst/>
          </a:prstGeom>
          <a:noFill/>
        </p:spPr>
      </p:pic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 Classification method 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II 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Template matching:</a:t>
            </a:r>
          </a:p>
          <a:p>
            <a:pPr algn="just">
              <a:buNone/>
            </a:pPr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There exists some relation between components of a pattern vector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Methods: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Measures based on correlation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 Computational consideration and improvement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 Measures based on optimal path searching techniques</a:t>
            </a: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 Deformable template matching</a:t>
            </a:r>
            <a:endParaRPr lang="zh-TW" altLang="zh-TW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Ø"/>
            </a:pPr>
            <a:endParaRPr lang="zh-TW" altLang="zh-TW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4.1 Measures based on correlation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Distance:</a:t>
            </a:r>
          </a:p>
          <a:p>
            <a:pPr lvl="0"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Normalized correlation:</a:t>
            </a: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0">
              <a:buNone/>
            </a:pPr>
            <a:endParaRPr lang="en-US" altLang="zh-TW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0">
              <a:buNone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</a:t>
            </a:r>
          </a:p>
          <a:p>
            <a:pPr lvl="0">
              <a:buNone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where </a:t>
            </a:r>
            <a:r>
              <a:rPr lang="en-US" altLang="zh-TW" sz="2000" i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altLang="zh-TW" sz="2000" i="1" dirty="0" smtClean="0">
                <a:solidFill>
                  <a:schemeClr val="accent1">
                    <a:lumMod val="75000"/>
                  </a:schemeClr>
                </a:solidFill>
              </a:rPr>
              <a:t>, j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means the overlap region under translation</a:t>
            </a:r>
          </a:p>
          <a:p>
            <a:pPr lvl="0"/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Challenge:</a:t>
            </a: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0">
              <a:buNone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rotation, scaling, translation (RST)</a:t>
            </a:r>
            <a:r>
              <a:rPr lang="en-US" altLang="zh-TW" sz="2000" dirty="0" smtClean="0">
                <a:solidFill>
                  <a:schemeClr val="accent2"/>
                </a:solidFill>
              </a:rPr>
              <a:t> </a:t>
            </a:r>
          </a:p>
          <a:p>
            <a:pPr lvl="0">
              <a:buNone/>
            </a:pPr>
            <a:endParaRPr lang="en-US" altLang="zh-TW" sz="2000" dirty="0" smtClean="0">
              <a:solidFill>
                <a:schemeClr val="accent2"/>
              </a:solidFill>
            </a:endParaRPr>
          </a:p>
          <a:p>
            <a:pPr lvl="0">
              <a:buNone/>
            </a:pPr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</a:t>
            </a:r>
            <a:endParaRPr lang="zh-TW" altLang="zh-TW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zh-TW" altLang="en-US" sz="2000" dirty="0">
              <a:solidFill>
                <a:schemeClr val="accent2"/>
              </a:solidFill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4529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071678"/>
            <a:ext cx="4029075" cy="600075"/>
          </a:xfrm>
          <a:prstGeom prst="rect">
            <a:avLst/>
          </a:prstGeom>
          <a:noFill/>
        </p:spPr>
      </p:pic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64535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286124"/>
            <a:ext cx="2962275" cy="571500"/>
          </a:xfrm>
          <a:prstGeom prst="rect">
            <a:avLst/>
          </a:prstGeom>
          <a:noFill/>
        </p:spPr>
      </p:pic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 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429132"/>
            <a:ext cx="86063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RightUp"/>
            <a:lightRig rig="threePt" dir="t"/>
          </a:scene3d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429132"/>
            <a:ext cx="928694" cy="131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429132"/>
            <a:ext cx="1042163" cy="108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4643446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4.2 Computational consideration and improvement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 </a:t>
            </a:r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Cross-correlation via its Fourier transform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Direct computation: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                      </a:t>
            </a:r>
            <a:r>
              <a:rPr lang="zh-TW" alt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via the</a:t>
            </a:r>
            <a:r>
              <a:rPr lang="en-US" altLang="zh-TW" sz="2400" dirty="0" smtClean="0">
                <a:solidFill>
                  <a:schemeClr val="accent2"/>
                </a:solidFill>
              </a:rPr>
              <a:t> </a:t>
            </a:r>
            <a:r>
              <a:rPr lang="zh-TW" altLang="en-US" sz="2400" dirty="0" smtClean="0">
                <a:solidFill>
                  <a:schemeClr val="accent2"/>
                </a:solidFill>
              </a:rPr>
              <a:t>                     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search window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Improvement: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Two-dimensional logarithmic search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Hierarchical search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Sequential methods</a:t>
            </a: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857496"/>
            <a:ext cx="1524000" cy="304800"/>
          </a:xfrm>
          <a:prstGeom prst="rect">
            <a:avLst/>
          </a:prstGeom>
          <a:noFill/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857496"/>
            <a:ext cx="1800225" cy="295275"/>
          </a:xfrm>
          <a:prstGeom prst="rect">
            <a:avLst/>
          </a:prstGeom>
          <a:noFill/>
        </p:spPr>
      </p:pic>
      <p:pic>
        <p:nvPicPr>
          <p:cNvPr id="12" name="圖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286124"/>
            <a:ext cx="34075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9652" y="5429264"/>
            <a:ext cx="314325" cy="295275"/>
          </a:xfrm>
          <a:prstGeom prst="rect">
            <a:avLst/>
          </a:prstGeom>
          <a:noFill/>
        </p:spPr>
      </p:pic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286256"/>
            <a:ext cx="1500198" cy="146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4.3 Measures based on optimal path searching techniques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Pattern vectors are of different lengths</a:t>
            </a:r>
          </a:p>
          <a:p>
            <a:r>
              <a:rPr lang="en-US" altLang="zh-TW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Basic structure: </a:t>
            </a:r>
          </a:p>
          <a:p>
            <a:pPr>
              <a:buFont typeface="Wingdings" pitchFamily="2" charset="2"/>
              <a:buChar char="u"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Two-dimensional grid</a:t>
            </a:r>
          </a:p>
          <a:p>
            <a:pPr>
              <a:buFont typeface="Wingdings" pitchFamily="2" charset="2"/>
              <a:buChar char="u"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Elements of  sequences on axes</a:t>
            </a:r>
          </a:p>
          <a:p>
            <a:pPr algn="just">
              <a:buFont typeface="Wingdings" pitchFamily="2" charset="2"/>
              <a:buChar char="u"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Each grid means correspondence between</a:t>
            </a:r>
          </a:p>
          <a:p>
            <a:pPr algn="just">
              <a:buNone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      respective elements of the two sequences</a:t>
            </a:r>
            <a:endParaRPr lang="en-US" altLang="zh-TW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 path:</a:t>
            </a:r>
          </a:p>
          <a:p>
            <a:r>
              <a:rPr lang="en-US" altLang="zh-TW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Associated overall cost </a:t>
            </a:r>
            <a:r>
              <a:rPr lang="en-US" altLang="zh-TW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</a:t>
            </a:r>
            <a:r>
              <a:rPr lang="en-US" altLang="zh-TW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                       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                      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    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means the distance between respective elements of two strings     </a:t>
            </a: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just">
              <a:buNone/>
            </a:pPr>
            <a:endParaRPr lang="en-US" altLang="zh-TW" sz="2000" dirty="0" smtClean="0">
              <a:solidFill>
                <a:schemeClr val="accent2"/>
              </a:solidFill>
            </a:endParaRPr>
          </a:p>
          <a:p>
            <a:pPr algn="just">
              <a:buNone/>
            </a:pPr>
            <a:endParaRPr lang="en-US" altLang="zh-TW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just">
              <a:buNone/>
            </a:pPr>
            <a:endParaRPr lang="en-US" altLang="zh-TW" sz="2000" dirty="0" smtClean="0">
              <a:solidFill>
                <a:schemeClr val="accent2"/>
              </a:solidFill>
            </a:endParaRPr>
          </a:p>
          <a:p>
            <a:pPr algn="just">
              <a:buNone/>
            </a:pPr>
            <a:endParaRPr lang="zh-TW" altLang="en-US" sz="2000" dirty="0">
              <a:solidFill>
                <a:schemeClr val="accent2"/>
              </a:solidFill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214554"/>
            <a:ext cx="342902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000504"/>
            <a:ext cx="2800350" cy="333375"/>
          </a:xfrm>
          <a:prstGeom prst="rect">
            <a:avLst/>
          </a:prstGeom>
          <a:noFill/>
        </p:spPr>
      </p:pic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786322"/>
            <a:ext cx="1495425" cy="685800"/>
          </a:xfrm>
          <a:prstGeom prst="rect">
            <a:avLst/>
          </a:prstGeom>
          <a:noFill/>
        </p:spPr>
      </p:pic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6573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572140"/>
            <a:ext cx="876300" cy="295275"/>
          </a:xfrm>
          <a:prstGeom prst="rect">
            <a:avLst/>
          </a:prstGeom>
          <a:noFill/>
        </p:spPr>
      </p:pic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3312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15404" y="4929198"/>
            <a:ext cx="314325" cy="295275"/>
          </a:xfrm>
          <a:prstGeom prst="rect">
            <a:avLst/>
          </a:prstGeom>
          <a:noFill/>
        </p:spPr>
      </p:pic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Measures based on optimal path searching techniques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Fast algorithm: 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Bellman’s principle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accent2"/>
                </a:solidFill>
              </a:rPr>
              <a:t>                           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the optimal path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accent2"/>
                </a:solidFill>
              </a:rPr>
              <a:t>      </a:t>
            </a:r>
          </a:p>
          <a:p>
            <a:pPr>
              <a:buNone/>
            </a:pPr>
            <a:endParaRPr lang="en-US" altLang="zh-TW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Necessary settings:</a:t>
            </a:r>
            <a:r>
              <a:rPr lang="zh-TW" alt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n-US" altLang="zh-TW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Local constraint: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Allowable transitions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Global constraints: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Dynamic programming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End point constraints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Cost measure:             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or </a:t>
            </a: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071678"/>
            <a:ext cx="1457325" cy="352425"/>
          </a:xfrm>
          <a:prstGeom prst="rect">
            <a:avLst/>
          </a:prstGeom>
          <a:noFill/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643182"/>
            <a:ext cx="4600575" cy="352425"/>
          </a:xfrm>
          <a:prstGeom prst="rect">
            <a:avLst/>
          </a:prstGeom>
          <a:noFill/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861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286124"/>
            <a:ext cx="4543425" cy="304800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5357826"/>
            <a:ext cx="876300" cy="295275"/>
          </a:xfrm>
          <a:prstGeom prst="rect">
            <a:avLst/>
          </a:prstGeom>
          <a:noFill/>
        </p:spPr>
      </p:pic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8621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5357826"/>
            <a:ext cx="1952625" cy="295275"/>
          </a:xfrm>
          <a:prstGeom prst="rect">
            <a:avLst/>
          </a:prstGeom>
          <a:noFill/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214554"/>
            <a:ext cx="3214710" cy="325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5143512"/>
            <a:ext cx="314325" cy="295275"/>
          </a:xfrm>
          <a:prstGeom prst="rect">
            <a:avLst/>
          </a:prstGeom>
          <a:noFill/>
        </p:spPr>
      </p:pic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4.4 Deformable template matching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Deformation parameters:</a:t>
            </a:r>
            <a:r>
              <a:rPr lang="en-US" altLang="zh-TW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Prototype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 mechanism to deform the prototype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 criterion to define the best match:</a:t>
            </a:r>
          </a:p>
          <a:p>
            <a:pPr>
              <a:buFont typeface="Wingdings" pitchFamily="2" charset="2"/>
              <a:buChar char="Ø"/>
            </a:pPr>
            <a:endParaRPr lang="en-US" altLang="zh-TW" sz="2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-deformation parameter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-matching energy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-deformation energy</a:t>
            </a:r>
          </a:p>
          <a:p>
            <a:pPr>
              <a:buNone/>
            </a:pPr>
            <a:r>
              <a:rPr lang="zh-TW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</a:t>
            </a:r>
            <a:endParaRPr lang="zh-TW" alt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571876"/>
            <a:ext cx="2419350" cy="438150"/>
          </a:xfrm>
          <a:prstGeom prst="rect">
            <a:avLst/>
          </a:prstGeom>
          <a:noFill/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909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000504"/>
            <a:ext cx="104775" cy="295275"/>
          </a:xfrm>
          <a:prstGeom prst="rect">
            <a:avLst/>
          </a:prstGeom>
          <a:noFill/>
        </p:spPr>
      </p:pic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909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429132"/>
            <a:ext cx="638175" cy="295275"/>
          </a:xfrm>
          <a:prstGeom prst="rect">
            <a:avLst/>
          </a:prstGeom>
          <a:noFill/>
        </p:spPr>
      </p:pic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9101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786322"/>
            <a:ext cx="581025" cy="295275"/>
          </a:xfrm>
          <a:prstGeom prst="rect">
            <a:avLst/>
          </a:prstGeom>
          <a:noFill/>
        </p:spPr>
      </p:pic>
      <p:pic>
        <p:nvPicPr>
          <p:cNvPr id="20" name="圖片 1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500438"/>
            <a:ext cx="3500462" cy="242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1428736"/>
            <a:ext cx="2643206" cy="17224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31073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15404" y="5643578"/>
            <a:ext cx="314325" cy="295275"/>
          </a:xfrm>
          <a:prstGeom prst="rect">
            <a:avLst/>
          </a:prstGeom>
          <a:noFill/>
        </p:spPr>
      </p:pic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15404" y="2857496"/>
            <a:ext cx="314325" cy="295275"/>
          </a:xfrm>
          <a:prstGeom prst="rect">
            <a:avLst/>
          </a:prstGeom>
          <a:noFill/>
        </p:spPr>
      </p:pic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5. Classification method III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Context-dependent methods:</a:t>
            </a:r>
            <a:r>
              <a:rPr lang="zh-TW" alt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n-US" altLang="zh-TW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the class to which a feature vector is assigned depends 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(a) on its own value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(b) on the values of the other feature vectors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(c) on the existing relation among the various classes</a:t>
            </a:r>
          </a:p>
          <a:p>
            <a:pPr algn="just">
              <a:buNone/>
            </a:pPr>
            <a:r>
              <a:rPr lang="zh-TW" altLang="en-US" sz="2000" dirty="0" smtClean="0">
                <a:solidFill>
                  <a:schemeClr val="accent2"/>
                </a:solidFill>
              </a:rPr>
              <a:t>      </a:t>
            </a: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we have to consider more about the mutual information, which resides</a:t>
            </a:r>
            <a:r>
              <a:rPr lang="zh-TW" alt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within the feature vectors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Extension of the Bayesian classifier:</a:t>
            </a: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altLang="zh-TW" sz="2000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observations </a:t>
            </a:r>
            <a:r>
              <a:rPr lang="en-US" altLang="zh-TW" sz="2000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zh-TW" altLang="en-US" sz="20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</a:t>
            </a:r>
            <a:r>
              <a:rPr lang="en-US" altLang="zh-TW" sz="2000" i="1" dirty="0" smtClean="0">
                <a:solidFill>
                  <a:schemeClr val="accent1">
                    <a:lumMod val="75000"/>
                  </a:schemeClr>
                </a:solidFill>
              </a:rPr>
              <a:t>, M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classes:</a:t>
            </a:r>
          </a:p>
          <a:p>
            <a:pPr>
              <a:buNone/>
            </a:pPr>
            <a:r>
              <a:rPr lang="zh-TW" altLang="en-US" sz="2000" i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and possible sequence 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786322"/>
            <a:ext cx="5219700" cy="276225"/>
          </a:xfrm>
          <a:prstGeom prst="rect">
            <a:avLst/>
          </a:prstGeom>
          <a:noFill/>
        </p:spPr>
      </p:pic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429132"/>
            <a:ext cx="4191000" cy="276225"/>
          </a:xfrm>
          <a:prstGeom prst="rect">
            <a:avLst/>
          </a:prstGeom>
          <a:noFill/>
        </p:spPr>
      </p:pic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8076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5143512"/>
            <a:ext cx="1581150" cy="295275"/>
          </a:xfrm>
          <a:prstGeom prst="rect">
            <a:avLst/>
          </a:prstGeom>
          <a:noFill/>
        </p:spPr>
      </p:pic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8078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5143512"/>
            <a:ext cx="1695450" cy="295275"/>
          </a:xfrm>
          <a:prstGeom prst="rect">
            <a:avLst/>
          </a:prstGeom>
          <a:noFill/>
        </p:spPr>
      </p:pic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808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500702"/>
            <a:ext cx="2228850" cy="295275"/>
          </a:xfrm>
          <a:prstGeom prst="rect">
            <a:avLst/>
          </a:prstGeom>
          <a:noFill/>
        </p:spPr>
      </p:pic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 – What’s included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What is pattern recognition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Basic structure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Different techniques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Performance Care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Example of applications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Related works</a:t>
            </a:r>
          </a:p>
          <a:p>
            <a:endParaRPr lang="en-US" altLang="zh-TW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zh-TW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zh-TW" alt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14546" y="5929330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Markov chain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First-order and two assumptions are made to simplify the task:</a:t>
            </a:r>
          </a:p>
          <a:p>
            <a:pPr algn="just"/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just"/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We can get the probability terms:</a:t>
            </a:r>
          </a:p>
          <a:p>
            <a:pPr algn="just"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just">
              <a:buNone/>
            </a:pPr>
            <a:r>
              <a:rPr lang="zh-TW" alt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</a:t>
            </a:r>
            <a:endParaRPr lang="zh-TW" alt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643182"/>
            <a:ext cx="4276725" cy="314325"/>
          </a:xfrm>
          <a:prstGeom prst="rect">
            <a:avLst/>
          </a:prstGeom>
          <a:noFill/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143248"/>
            <a:ext cx="5105400" cy="314325"/>
          </a:xfrm>
          <a:prstGeom prst="rect">
            <a:avLst/>
          </a:prstGeom>
          <a:noFill/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143380"/>
            <a:ext cx="3352800" cy="314325"/>
          </a:xfrm>
          <a:prstGeom prst="rect">
            <a:avLst/>
          </a:prstGeom>
          <a:noFill/>
        </p:spPr>
      </p:pic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0" y="314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643446"/>
            <a:ext cx="2619375" cy="314325"/>
          </a:xfrm>
          <a:prstGeom prst="rect">
            <a:avLst/>
          </a:prstGeom>
          <a:noFill/>
        </p:spPr>
      </p:pic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0" y="314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kumimoji="1" lang="en-US" altLang="zh-TW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 </a:t>
            </a: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7052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857760"/>
            <a:ext cx="5953125" cy="914400"/>
          </a:xfrm>
          <a:prstGeom prst="rect">
            <a:avLst/>
          </a:prstGeom>
          <a:noFill/>
        </p:spPr>
      </p:pic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-45720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Viterbi</a:t>
            </a:r>
            <a:r>
              <a:rPr lang="en-US" altLang="zh-TW" dirty="0" smtClean="0"/>
              <a:t>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Computational complexity:</a:t>
            </a:r>
            <a:r>
              <a:rPr lang="zh-TW" alt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Direct way: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Fast algorithm: 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Optimal path</a:t>
            </a: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TW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Cost function of a transition:</a:t>
            </a:r>
          </a:p>
          <a:p>
            <a:pPr>
              <a:buNone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endParaRPr lang="en-US" altLang="zh-TW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endParaRPr lang="en-US" altLang="zh-TW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The overall cost:</a:t>
            </a:r>
          </a:p>
          <a:p>
            <a:pPr>
              <a:buNone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endParaRPr lang="en-US" altLang="zh-TW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Take the logarithm:</a:t>
            </a:r>
          </a:p>
          <a:p>
            <a:pPr>
              <a:buNone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endParaRPr lang="en-US" altLang="zh-TW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Bellman’s principle:  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714488"/>
            <a:ext cx="1333500" cy="419100"/>
          </a:xfrm>
          <a:prstGeom prst="rect">
            <a:avLst/>
          </a:prstGeom>
          <a:noFill/>
        </p:spPr>
      </p:pic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571744"/>
            <a:ext cx="4229100" cy="457200"/>
          </a:xfrm>
          <a:prstGeom prst="rect">
            <a:avLst/>
          </a:prstGeom>
          <a:noFill/>
        </p:spPr>
      </p:pic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143248"/>
            <a:ext cx="3362325" cy="457200"/>
          </a:xfrm>
          <a:prstGeom prst="rect">
            <a:avLst/>
          </a:prstGeom>
          <a:noFill/>
        </p:spPr>
      </p:pic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6031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571876"/>
            <a:ext cx="2438400" cy="685800"/>
          </a:xfrm>
          <a:prstGeom prst="rect">
            <a:avLst/>
          </a:prstGeom>
          <a:noFill/>
        </p:spPr>
      </p:pic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6034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214818"/>
            <a:ext cx="2381250" cy="685800"/>
          </a:xfrm>
          <a:prstGeom prst="rect">
            <a:avLst/>
          </a:prstGeom>
          <a:noFill/>
        </p:spPr>
      </p:pic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6037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143512"/>
            <a:ext cx="904875" cy="457200"/>
          </a:xfrm>
          <a:prstGeom prst="rect">
            <a:avLst/>
          </a:prstGeom>
          <a:noFill/>
        </p:spPr>
      </p:pic>
      <p:sp>
        <p:nvSpPr>
          <p:cNvPr id="86039" name="Rectangle 2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28" name="圖片 2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3643314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15404" y="5643578"/>
            <a:ext cx="314325" cy="295275"/>
          </a:xfrm>
          <a:prstGeom prst="rect">
            <a:avLst/>
          </a:prstGeom>
          <a:noFill/>
        </p:spPr>
      </p:pic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Hidden Markov 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Indirect observations of training data:</a:t>
            </a: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Since the labeling has to obey the model structure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Two cases:</a:t>
            </a: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One model for (1) each class or (2) just an event</a:t>
            </a: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TW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Recognition: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Assume we already know all PDF and types of states</a:t>
            </a:r>
          </a:p>
          <a:p>
            <a:pPr>
              <a:buFont typeface="Wingdings" pitchFamily="2" charset="2"/>
              <a:buChar char="u"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All path method:</a:t>
            </a:r>
          </a:p>
          <a:p>
            <a:pPr>
              <a:buNone/>
            </a:pPr>
            <a:r>
              <a:rPr lang="en-US" altLang="zh-TW" sz="1800" dirty="0" smtClean="0">
                <a:solidFill>
                  <a:schemeClr val="accent2"/>
                </a:solidFill>
              </a:rPr>
              <a:t>         </a:t>
            </a:r>
            <a:r>
              <a:rPr lang="en-US" altLang="zh-TW" sz="1800" dirty="0" smtClean="0">
                <a:solidFill>
                  <a:schemeClr val="accent1">
                    <a:lumMod val="75000"/>
                  </a:schemeClr>
                </a:solidFill>
              </a:rPr>
              <a:t>Each HMM could be described as: </a:t>
            </a:r>
          </a:p>
          <a:p>
            <a:pPr>
              <a:buNone/>
            </a:pPr>
            <a:r>
              <a:rPr lang="zh-TW" altLang="en-US" sz="1800" dirty="0" smtClean="0">
                <a:solidFill>
                  <a:schemeClr val="accent2"/>
                </a:solidFill>
              </a:rPr>
              <a:t>      </a:t>
            </a:r>
            <a:endParaRPr lang="en-US" altLang="zh-TW" sz="18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zh-TW" altLang="en-US" sz="1800" dirty="0" smtClean="0">
                <a:solidFill>
                  <a:schemeClr val="accent2"/>
                </a:solidFill>
              </a:rPr>
              <a:t>  </a:t>
            </a:r>
            <a:endParaRPr lang="en-US" altLang="zh-TW" sz="18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zh-TW" altLang="en-US" sz="1800" dirty="0" smtClean="0">
                <a:solidFill>
                  <a:schemeClr val="accent2"/>
                </a:solidFill>
              </a:rPr>
              <a:t>            </a:t>
            </a:r>
            <a:endParaRPr lang="en-US" altLang="zh-TW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Best path method:</a:t>
            </a:r>
            <a:r>
              <a:rPr lang="zh-TW" alt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000" dirty="0" err="1" smtClean="0">
                <a:solidFill>
                  <a:schemeClr val="accent1">
                    <a:lumMod val="75000"/>
                  </a:schemeClr>
                </a:solidFill>
              </a:rPr>
              <a:t>Viterbi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algorithm</a:t>
            </a:r>
          </a:p>
          <a:p>
            <a:pPr>
              <a:buNone/>
            </a:pPr>
            <a:endParaRPr lang="zh-TW" altLang="en-US" sz="2000" dirty="0">
              <a:solidFill>
                <a:schemeClr val="accent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4143380"/>
            <a:ext cx="2447925" cy="457200"/>
          </a:xfrm>
          <a:prstGeom prst="rect">
            <a:avLst/>
          </a:prstGeom>
          <a:noFill/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500570"/>
            <a:ext cx="6334125" cy="685800"/>
          </a:xfrm>
          <a:prstGeom prst="rect">
            <a:avLst/>
          </a:prstGeom>
          <a:noFill/>
        </p:spPr>
      </p:pic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-76200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929198"/>
            <a:ext cx="1524000" cy="685800"/>
          </a:xfrm>
          <a:prstGeom prst="rect">
            <a:avLst/>
          </a:prstGeom>
          <a:noFill/>
        </p:spPr>
      </p:pic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Training of HMM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 most beautiful part of HMM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For all path method:</a:t>
            </a:r>
            <a:r>
              <a:rPr lang="zh-TW" alt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n-US" altLang="zh-TW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Baum-Welch re-estimation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For best path method:</a:t>
            </a: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</a:t>
            </a:r>
            <a:r>
              <a:rPr lang="en-US" altLang="zh-TW" sz="2000" dirty="0" err="1" smtClean="0">
                <a:solidFill>
                  <a:schemeClr val="accent1">
                    <a:lumMod val="75000"/>
                  </a:schemeClr>
                </a:solidFill>
              </a:rPr>
              <a:t>Viterbi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re-estimation</a:t>
            </a: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Probability term:</a:t>
            </a: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u"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Discrete observation: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Look-up table</a:t>
            </a:r>
          </a:p>
          <a:p>
            <a:pPr>
              <a:buFont typeface="Wingdings" pitchFamily="2" charset="2"/>
              <a:buChar char="u"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Continuous observation: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Mixture model </a:t>
            </a: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zh-TW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zh-TW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zh-TW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altLang="zh-TW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altLang="zh-TW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zh-TW" altLang="en-US" sz="2000" dirty="0">
              <a:solidFill>
                <a:schemeClr val="accent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3116"/>
            <a:ext cx="3500462" cy="359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66" y="5429264"/>
            <a:ext cx="314325" cy="295275"/>
          </a:xfrm>
          <a:prstGeom prst="rect">
            <a:avLst/>
          </a:prstGeom>
          <a:noFill/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6. Feature Generation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Inability to use the raw data:</a:t>
            </a: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(1)</a:t>
            </a: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the raw data is too big to deal with</a:t>
            </a: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TW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(2) the raw data can’t give the classifier the same sense what people </a:t>
            </a: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feel about the image</a:t>
            </a:r>
            <a:endParaRPr lang="zh-TW" altLang="zh-TW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572008"/>
            <a:ext cx="2214578" cy="1022113"/>
          </a:xfrm>
          <a:prstGeom prst="rect">
            <a:avLst/>
          </a:prstGeom>
          <a:noFill/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000504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3286116" y="5000636"/>
          <a:ext cx="1828800" cy="171450"/>
        </p:xfrm>
        <a:graphic>
          <a:graphicData uri="http://schemas.openxmlformats.org/presentationml/2006/ole">
            <p:oleObj spid="_x0000_s82952" name="Visio" r:id="rId5" imgW="1828729" imgH="172022" progId="Visio.Drawing.11">
              <p:link updateAutomatic="1"/>
            </p:oleObj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6.1 Regional feature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First-order statistical features: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zh-TW" alt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</a:t>
            </a: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mean, variance, </a:t>
            </a:r>
            <a:r>
              <a:rPr lang="en-US" altLang="zh-TW" sz="2000" dirty="0" err="1" smtClean="0">
                <a:solidFill>
                  <a:schemeClr val="accent1">
                    <a:lumMod val="75000"/>
                  </a:schemeClr>
                </a:solidFill>
              </a:rPr>
              <a:t>skewness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, kurtosis</a:t>
            </a:r>
            <a:endParaRPr lang="en-US" altLang="zh-TW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Second-order statistical features—Co-occurrence matrices</a:t>
            </a:r>
            <a:endParaRPr lang="zh-TW" alt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214554"/>
            <a:ext cx="44291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357694"/>
            <a:ext cx="3742876" cy="5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857496"/>
            <a:ext cx="3524250" cy="914400"/>
          </a:xfrm>
          <a:prstGeom prst="rect">
            <a:avLst/>
          </a:prstGeom>
          <a:noFill/>
        </p:spPr>
      </p:pic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1938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3116"/>
            <a:ext cx="2171700" cy="742950"/>
          </a:xfrm>
          <a:prstGeom prst="rect">
            <a:avLst/>
          </a:prstGeom>
          <a:noFill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15404" y="4572008"/>
            <a:ext cx="314325" cy="295275"/>
          </a:xfrm>
          <a:prstGeom prst="rect">
            <a:avLst/>
          </a:prstGeom>
          <a:noFill/>
        </p:spPr>
      </p:pic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Regional feature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Local linear transforms for texture extraction</a:t>
            </a: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Geometric moments:</a:t>
            </a:r>
            <a:r>
              <a:rPr lang="zh-TW" alt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Zernike moments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Parametric models:</a:t>
            </a:r>
            <a:r>
              <a:rPr lang="zh-TW" alt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AR model</a:t>
            </a:r>
            <a:endParaRPr lang="zh-TW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214554"/>
            <a:ext cx="253094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1643074" cy="9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928934"/>
            <a:ext cx="1785950" cy="118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928934"/>
            <a:ext cx="1836794" cy="116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2390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071942"/>
            <a:ext cx="314325" cy="295275"/>
          </a:xfrm>
          <a:prstGeom prst="rect">
            <a:avLst/>
          </a:prstGeom>
          <a:noFill/>
        </p:spPr>
      </p:pic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6.2 Shape &amp; Size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Boundary:</a:t>
            </a: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Segmentation algorithm</a:t>
            </a: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-&gt; </a:t>
            </a:r>
            <a:r>
              <a:rPr lang="en-US" altLang="zh-TW" sz="2000" dirty="0" err="1" smtClean="0">
                <a:solidFill>
                  <a:schemeClr val="accent1">
                    <a:lumMod val="75000"/>
                  </a:schemeClr>
                </a:solidFill>
              </a:rPr>
              <a:t>binarization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-&gt; and boundary extraction</a:t>
            </a: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Invertible transform:</a:t>
            </a:r>
          </a:p>
          <a:p>
            <a:pPr>
              <a:buFont typeface="Wingdings" pitchFamily="2" charset="2"/>
              <a:buChar char="u"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Fourier transform</a:t>
            </a:r>
          </a:p>
          <a:p>
            <a:pPr>
              <a:buFont typeface="Wingdings" pitchFamily="2" charset="2"/>
              <a:buChar char="u"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    Fourier-</a:t>
            </a:r>
            <a:r>
              <a:rPr lang="en-US" altLang="zh-TW" sz="2000" dirty="0" err="1" smtClean="0">
                <a:solidFill>
                  <a:schemeClr val="accent1">
                    <a:lumMod val="75000"/>
                  </a:schemeClr>
                </a:solidFill>
              </a:rPr>
              <a:t>Mellin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transform</a:t>
            </a: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zh-TW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altLang="zh-TW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altLang="zh-TW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altLang="zh-TW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altLang="zh-TW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zh-TW" altLang="en-US" sz="2000" dirty="0">
              <a:solidFill>
                <a:schemeClr val="accent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643182"/>
            <a:ext cx="56436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857628"/>
            <a:ext cx="314325" cy="295275"/>
          </a:xfrm>
          <a:prstGeom prst="rect">
            <a:avLst/>
          </a:prstGeom>
          <a:noFill/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6.2 Shape &amp; Size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Chain Codes:</a:t>
            </a: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Moment-based features:</a:t>
            </a:r>
            <a:r>
              <a:rPr lang="zh-TW" alt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Geometric moments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3116"/>
            <a:ext cx="57864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286256"/>
            <a:ext cx="314325" cy="295275"/>
          </a:xfrm>
          <a:prstGeom prst="rect">
            <a:avLst/>
          </a:prstGeom>
          <a:noFill/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6.3 Audio feature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Timbre: 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MFCC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Rhythm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: beat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Melody: 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pitch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429000"/>
            <a:ext cx="5715040" cy="242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14422"/>
            <a:ext cx="3216048" cy="247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5572140"/>
            <a:ext cx="457200" cy="295275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1. Introduction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2. Basic Structure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3. Classification method I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4. Classification method II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5. Classification method III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6. Feature Generation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7. Feature Selection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8. Outstanding Application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9. Relation between IT and D&amp;E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10. Conclusion</a:t>
            </a:r>
            <a:endParaRPr lang="zh-TW" altLang="zh-TW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zh-TW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7. 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Feature Selection 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 main problem is the curse of dimensionality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Reasons to reduce the number of features:</a:t>
            </a:r>
          </a:p>
          <a:p>
            <a:pPr algn="just">
              <a:buFont typeface="Wingdings" pitchFamily="2" charset="2"/>
              <a:buChar char="Ø"/>
            </a:pPr>
            <a:r>
              <a:rPr lang="zh-TW" alt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Computational complexity:</a:t>
            </a:r>
          </a:p>
          <a:p>
            <a:pPr algn="just">
              <a:buNone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Trade-off between effectiveness &amp; complexity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Generalization properties:</a:t>
            </a:r>
          </a:p>
          <a:p>
            <a:pPr>
              <a:buNone/>
            </a:pP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Related to the ratio of # training patterns to # classifier parameters 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Performance evaluation stage </a:t>
            </a:r>
          </a:p>
          <a:p>
            <a:pPr>
              <a:buNone/>
            </a:pPr>
            <a:endParaRPr lang="en-US" altLang="zh-TW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Basic criterion: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zh-TW" alt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Maintain large between-class distance and small within-class variance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 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Outstanding Application 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Speech recognition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Movement recognition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Personal ID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Image retrieval by object query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Camera &amp; video recorder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Remote sensing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Monitoring</a:t>
            </a:r>
          </a:p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……</a:t>
            </a:r>
            <a:endParaRPr lang="zh-TW" alt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Outstanding 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Retrieval:</a:t>
            </a:r>
            <a:endParaRPr lang="zh-TW" alt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071810"/>
            <a:ext cx="3916106" cy="168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71744"/>
            <a:ext cx="4572032" cy="299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214950"/>
            <a:ext cx="457200" cy="295275"/>
          </a:xfrm>
          <a:prstGeom prst="rect">
            <a:avLst/>
          </a:prstGeom>
          <a:noFill/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P-R curve:</a:t>
            </a:r>
          </a:p>
          <a:p>
            <a:pPr>
              <a:buNone/>
            </a:pPr>
            <a:endParaRPr lang="en-US" altLang="zh-TW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Precision: a/c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Recall: a/b</a:t>
            </a:r>
          </a:p>
          <a:p>
            <a:pPr>
              <a:buNone/>
            </a:pPr>
            <a:endParaRPr lang="en-US" altLang="zh-TW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sz="1800" dirty="0" smtClean="0">
                <a:solidFill>
                  <a:schemeClr val="accent1">
                    <a:lumMod val="75000"/>
                  </a:schemeClr>
                </a:solidFill>
              </a:rPr>
              <a:t>a: # true got</a:t>
            </a:r>
          </a:p>
          <a:p>
            <a:pPr>
              <a:buNone/>
            </a:pPr>
            <a:r>
              <a:rPr lang="en-US" altLang="zh-TW" sz="1800" dirty="0" smtClean="0">
                <a:solidFill>
                  <a:schemeClr val="accent1">
                    <a:lumMod val="75000"/>
                  </a:schemeClr>
                </a:solidFill>
              </a:rPr>
              <a:t>b: # retrieval</a:t>
            </a:r>
          </a:p>
          <a:p>
            <a:pPr>
              <a:buNone/>
            </a:pPr>
            <a:r>
              <a:rPr lang="en-US" altLang="zh-TW" sz="1800" dirty="0" smtClean="0">
                <a:solidFill>
                  <a:schemeClr val="accent1">
                    <a:lumMod val="75000"/>
                  </a:schemeClr>
                </a:solidFill>
              </a:rPr>
              <a:t>c: # ground truth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chemeClr val="accent2"/>
                </a:solidFill>
              </a:rPr>
              <a:t> </a:t>
            </a:r>
          </a:p>
          <a:p>
            <a:pPr>
              <a:buNone/>
            </a:pPr>
            <a:endParaRPr lang="en-US" altLang="zh-TW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00174"/>
            <a:ext cx="565235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9. Relation between IT and D&amp;E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Transmission:</a:t>
            </a: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Pattern recognition:</a:t>
            </a: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zh-TW" altLang="en-US" sz="28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928802"/>
            <a:ext cx="5953122" cy="17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357694"/>
            <a:ext cx="6381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Graph of my idea</a:t>
            </a:r>
            <a:endParaRPr lang="zh-TW" altLang="en-US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6453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10. 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Pattern recognition is nearly everywhere in our life, each case relevant to decision, detection, retrieval can be a research topic of pattern recognition.</a:t>
            </a:r>
          </a:p>
          <a:p>
            <a:pPr algn="just"/>
            <a:r>
              <a:rPr lang="en-US" altLang="zh-TW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 mathematics of pattern recognition is widely-inclusive, the methods of game theory, random process, decision and detection, or even machine learning.</a:t>
            </a:r>
          </a:p>
          <a:p>
            <a:pPr algn="just"/>
            <a:r>
              <a:rPr lang="en-US" altLang="zh-TW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Feature cases: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     New features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     Better classifier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      Theory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Idea of feature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Different features perform well on different application:</a:t>
            </a:r>
            <a:r>
              <a:rPr lang="en-US" altLang="zh-TW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buNone/>
            </a:pPr>
            <a:r>
              <a:rPr lang="en-US" altLang="zh-TW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Ex: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Video segmentation, video copy detection, video retrieval all use features from images (frame), while the features they use are different.</a:t>
            </a:r>
          </a:p>
          <a:p>
            <a:pPr algn="just"/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Create new features</a:t>
            </a:r>
          </a:p>
          <a:p>
            <a:pPr algn="just">
              <a:buNone/>
            </a:pPr>
            <a:r>
              <a:rPr lang="zh-TW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</a:t>
            </a:r>
            <a:r>
              <a:rPr lang="en-US" altLang="zh-TW" sz="2400" dirty="0" smtClean="0">
                <a:solidFill>
                  <a:schemeClr val="accent2"/>
                </a:solidFill>
              </a:rPr>
              <a:t> </a:t>
            </a:r>
          </a:p>
          <a:p>
            <a:pPr algn="just">
              <a:buNone/>
            </a:pPr>
            <a:endParaRPr lang="en-US" altLang="zh-TW" sz="2400" dirty="0" smtClean="0">
              <a:solidFill>
                <a:schemeClr val="accent2"/>
              </a:solidFill>
            </a:endParaRPr>
          </a:p>
          <a:p>
            <a:pPr algn="just">
              <a:buNone/>
            </a:pPr>
            <a:endParaRPr lang="en-US" altLang="zh-TW" sz="2400" dirty="0" smtClean="0">
              <a:solidFill>
                <a:schemeClr val="accent2"/>
              </a:solidFill>
            </a:endParaRPr>
          </a:p>
          <a:p>
            <a:pPr algn="just">
              <a:buNone/>
            </a:pPr>
            <a:r>
              <a:rPr lang="en-US" altLang="zh-TW" sz="2400" dirty="0" smtClean="0">
                <a:solidFill>
                  <a:schemeClr val="accent2"/>
                </a:solidFill>
              </a:rPr>
              <a:t>              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Idea of training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Basic setting: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Decision criterion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Adaptation mechanism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Initial condition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Challenge: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Insufficient training data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Over-fitting</a:t>
            </a:r>
            <a:endParaRPr lang="zh-TW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altLang="zh-TW" dirty="0" smtClean="0"/>
              <a:t>[1] R. C. Gonzalez, “Object Recognition,” in </a:t>
            </a:r>
            <a:r>
              <a:rPr lang="en-US" altLang="zh-TW" i="1" dirty="0" smtClean="0"/>
              <a:t>Digital image processing</a:t>
            </a:r>
            <a:r>
              <a:rPr lang="en-US" altLang="zh-TW" dirty="0" smtClean="0"/>
              <a:t>, 3</a:t>
            </a:r>
            <a:r>
              <a:rPr lang="en-US" altLang="zh-TW" baseline="30000" dirty="0" smtClean="0"/>
              <a:t>rd</a:t>
            </a:r>
            <a:r>
              <a:rPr lang="en-US" altLang="zh-TW" dirty="0" smtClean="0"/>
              <a:t> ed. Pearson, August 2008, pp. 861-909.</a:t>
            </a:r>
          </a:p>
          <a:p>
            <a:pPr algn="just"/>
            <a:endParaRPr lang="en-US" altLang="zh-TW" dirty="0" smtClean="0"/>
          </a:p>
          <a:p>
            <a:r>
              <a:rPr lang="en-US" altLang="zh-TW" dirty="0" smtClean="0"/>
              <a:t>[2] </a:t>
            </a:r>
            <a:r>
              <a:rPr lang="en-US" altLang="zh-TW" dirty="0" err="1" smtClean="0"/>
              <a:t>Shyh</a:t>
            </a:r>
            <a:r>
              <a:rPr lang="en-US" altLang="zh-TW" dirty="0" smtClean="0"/>
              <a:t>-Kang </a:t>
            </a:r>
            <a:r>
              <a:rPr lang="en-US" altLang="zh-TW" dirty="0" err="1" smtClean="0"/>
              <a:t>Jeng</a:t>
            </a:r>
            <a:r>
              <a:rPr lang="en-US" altLang="zh-TW" dirty="0" smtClean="0"/>
              <a:t>,  “Pattern recognition - Course Website,” 2009. [online] Available: </a:t>
            </a:r>
            <a:r>
              <a:rPr lang="en-US" altLang="zh-TW" u="sng" dirty="0" smtClean="0">
                <a:hlinkClick r:id="rId2"/>
              </a:rPr>
              <a:t>http://cc.ee.ntu.edu.tw/~skjeng/PatternRecognition2007.htm</a:t>
            </a:r>
            <a:r>
              <a:rPr lang="en-US" altLang="zh-TW" dirty="0" smtClean="0"/>
              <a:t>. [Accessed Sep. 30, 2009].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[3] D. A. Forsyth</a:t>
            </a:r>
            <a:r>
              <a:rPr lang="en-US" altLang="zh-TW" dirty="0" smtClean="0">
                <a:latin typeface="Times New Roman" pitchFamily="18" charset="0"/>
              </a:rPr>
              <a:t>, </a:t>
            </a:r>
            <a:r>
              <a:rPr lang="en-US" altLang="zh-TW" dirty="0" smtClean="0"/>
              <a:t> “CS 543 Computer Vision</a:t>
            </a:r>
            <a:r>
              <a:rPr lang="en-US" altLang="zh-TW" dirty="0" smtClean="0">
                <a:latin typeface="Times New Roman" pitchFamily="18" charset="0"/>
              </a:rPr>
              <a:t>,"  Jan. 2009. [Online]. Available: </a:t>
            </a:r>
            <a:r>
              <a:rPr lang="en-US" altLang="zh-TW" u="sng" dirty="0" smtClean="0">
                <a:hlinkClick r:id="rId3"/>
              </a:rPr>
              <a:t>http://luthuli.cs.uiuc.edu/~daf/courses/CS5432009/index.html</a:t>
            </a:r>
            <a:r>
              <a:rPr lang="en-US" altLang="zh-TW" dirty="0" smtClean="0">
                <a:latin typeface="Times New Roman" pitchFamily="18" charset="0"/>
              </a:rPr>
              <a:t>. [Accessed: Oct. 21, 2009]. </a:t>
            </a:r>
            <a:endParaRPr lang="en-US" altLang="zh-TW" dirty="0" smtClean="0"/>
          </a:p>
          <a:p>
            <a:pPr algn="just">
              <a:buNone/>
            </a:pPr>
            <a:endParaRPr lang="zh-TW" altLang="zh-TW" dirty="0" smtClean="0"/>
          </a:p>
          <a:p>
            <a:pPr algn="just"/>
            <a:r>
              <a:rPr lang="en-US" altLang="zh-TW" dirty="0" smtClean="0"/>
              <a:t>[4] </a:t>
            </a:r>
            <a:r>
              <a:rPr lang="en-US" altLang="zh-TW" dirty="0" err="1" smtClean="0"/>
              <a:t>Ke-Jie</a:t>
            </a:r>
            <a:r>
              <a:rPr lang="en-US" altLang="zh-TW" dirty="0" smtClean="0"/>
              <a:t> Liao, </a:t>
            </a:r>
            <a:r>
              <a:rPr lang="en-US" altLang="zh-TW" i="1" dirty="0" smtClean="0"/>
              <a:t>“Image-based Pattern Recognition Principles,”</a:t>
            </a:r>
            <a:r>
              <a:rPr lang="en-US" altLang="zh-TW" dirty="0" smtClean="0"/>
              <a:t> August 2008. [online] Available: </a:t>
            </a:r>
            <a:r>
              <a:rPr lang="en-US" altLang="zh-TW" u="sng" dirty="0" smtClean="0">
                <a:hlinkClick r:id="rId4"/>
              </a:rPr>
              <a:t>http://disp.ee.ntu.edu.tw/research.php</a:t>
            </a:r>
            <a:r>
              <a:rPr lang="en-US" altLang="zh-TW" dirty="0" smtClean="0"/>
              <a:t>. [Accessed Sep. 19, 2009].</a:t>
            </a:r>
          </a:p>
          <a:p>
            <a:pPr algn="just"/>
            <a:endParaRPr lang="en-US" altLang="zh-TW" dirty="0" smtClean="0"/>
          </a:p>
          <a:p>
            <a:pPr algn="just"/>
            <a:r>
              <a:rPr lang="en-US" altLang="zh-TW" dirty="0" smtClean="0"/>
              <a:t>[5] E. </a:t>
            </a:r>
            <a:r>
              <a:rPr lang="en-US" altLang="zh-TW" dirty="0" err="1" smtClean="0"/>
              <a:t>Alpaydin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Introduction to Machine Learning</a:t>
            </a:r>
            <a:r>
              <a:rPr lang="en-US" altLang="zh-TW" dirty="0" smtClean="0"/>
              <a:t>. The MIT Press, 2004.</a:t>
            </a:r>
          </a:p>
          <a:p>
            <a:pPr algn="just"/>
            <a:endParaRPr lang="en-US" altLang="zh-TW" dirty="0" smtClean="0"/>
          </a:p>
          <a:p>
            <a:pPr algn="just"/>
            <a:r>
              <a:rPr lang="en-US" altLang="zh-TW" dirty="0" smtClean="0"/>
              <a:t>[6] S. </a:t>
            </a:r>
            <a:r>
              <a:rPr lang="en-US" altLang="zh-TW" dirty="0" err="1" smtClean="0"/>
              <a:t>Theodoridis</a:t>
            </a:r>
            <a:r>
              <a:rPr lang="en-US" altLang="zh-TW" dirty="0" smtClean="0"/>
              <a:t>, K. </a:t>
            </a:r>
            <a:r>
              <a:rPr lang="en-US" altLang="zh-TW" dirty="0" err="1" smtClean="0"/>
              <a:t>Koutroumbas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Pattern Recognition</a:t>
            </a:r>
            <a:r>
              <a:rPr lang="en-US" altLang="zh-TW" dirty="0" smtClean="0"/>
              <a:t>, 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ed. Academic Press, 2003.</a:t>
            </a:r>
          </a:p>
          <a:p>
            <a:pPr algn="just"/>
            <a:endParaRPr lang="en-US" altLang="zh-TW" dirty="0" smtClean="0"/>
          </a:p>
          <a:p>
            <a:pPr algn="just"/>
            <a:r>
              <a:rPr lang="en-US" altLang="zh-TW" dirty="0" smtClean="0"/>
              <a:t>[7] A. </a:t>
            </a:r>
            <a:r>
              <a:rPr lang="en-US" altLang="zh-TW" dirty="0" err="1" smtClean="0"/>
              <a:t>Yuille</a:t>
            </a:r>
            <a:r>
              <a:rPr lang="en-US" altLang="zh-TW" dirty="0" smtClean="0"/>
              <a:t>, P. </a:t>
            </a:r>
            <a:r>
              <a:rPr lang="en-US" altLang="zh-TW" dirty="0" err="1" smtClean="0"/>
              <a:t>Hallinan</a:t>
            </a:r>
            <a:r>
              <a:rPr lang="en-US" altLang="zh-TW" dirty="0" smtClean="0"/>
              <a:t>, and D. Cohen, “Feature Extraction from Faces Using Deformable Templates,” </a:t>
            </a:r>
            <a:r>
              <a:rPr lang="en-US" altLang="zh-TW" i="1" dirty="0" smtClean="0"/>
              <a:t>Int’l J. Computer Vision</a:t>
            </a:r>
            <a:r>
              <a:rPr lang="en-US" altLang="zh-TW" dirty="0" smtClean="0"/>
              <a:t>, vol. 8, no. 2, pp. 99-111, 1992.</a:t>
            </a:r>
          </a:p>
          <a:p>
            <a:pPr algn="just">
              <a:buNone/>
            </a:pPr>
            <a:endParaRPr lang="zh-TW" altLang="zh-TW" dirty="0" smtClean="0"/>
          </a:p>
          <a:p>
            <a:pPr algn="just"/>
            <a:r>
              <a:rPr lang="en-US" altLang="zh-TW" dirty="0" smtClean="0"/>
              <a:t>[8] J.S. </a:t>
            </a:r>
            <a:r>
              <a:rPr lang="en-US" altLang="zh-TW" dirty="0" err="1" smtClean="0"/>
              <a:t>Boreczky</a:t>
            </a:r>
            <a:r>
              <a:rPr lang="en-US" altLang="zh-TW" dirty="0" smtClean="0"/>
              <a:t>, L.D. Wilcox, “A hidden Markov model framework for video segmentation using </a:t>
            </a:r>
            <a:r>
              <a:rPr lang="zh-TW" altLang="en-US" dirty="0" smtClean="0"/>
              <a:t> </a:t>
            </a:r>
            <a:r>
              <a:rPr lang="en-US" altLang="zh-TW" dirty="0" smtClean="0"/>
              <a:t>audio and image features," in </a:t>
            </a:r>
            <a:r>
              <a:rPr lang="en-US" altLang="zh-TW" i="1" dirty="0" smtClean="0"/>
              <a:t>Proc. Int. Conf. Acoustics, Speech, and Signal Processing (ICASSP-98)</a:t>
            </a:r>
            <a:r>
              <a:rPr lang="en-US" altLang="zh-TW" dirty="0" smtClean="0"/>
              <a:t>, Vol. 6, Seattle, WA, May 1998.</a:t>
            </a:r>
          </a:p>
          <a:p>
            <a:pPr algn="just"/>
            <a:endParaRPr lang="en-US" altLang="zh-TW" dirty="0" smtClean="0"/>
          </a:p>
          <a:p>
            <a:pPr algn="just"/>
            <a:r>
              <a:rPr lang="en-US" altLang="zh-TW" dirty="0" smtClean="0"/>
              <a:t>[9] Ming-Sui Lee, “Digital Image Processing - Course Website,” 2009. [online] Available: </a:t>
            </a:r>
            <a:r>
              <a:rPr lang="en-US" altLang="zh-TW" dirty="0" smtClean="0">
                <a:hlinkClick r:id="rId5"/>
              </a:rPr>
              <a:t>http://www.csie.ntu.edu.tw/~dip/</a:t>
            </a:r>
            <a:r>
              <a:rPr lang="en-US" altLang="zh-TW" dirty="0" smtClean="0"/>
              <a:t>. </a:t>
            </a:r>
          </a:p>
          <a:p>
            <a:pPr algn="just"/>
            <a:r>
              <a:rPr lang="en-US" altLang="zh-TW" dirty="0" smtClean="0"/>
              <a:t>[Accessed Oct. 21, 2009].</a:t>
            </a:r>
          </a:p>
          <a:p>
            <a:pPr algn="just"/>
            <a:endParaRPr lang="zh-TW" altLang="zh-TW" dirty="0" smtClean="0"/>
          </a:p>
          <a:p>
            <a:r>
              <a:rPr lang="en-US" altLang="zh-TW" dirty="0" smtClean="0"/>
              <a:t>[10] W. Hsu, “Multimedia Analysis and Indexing – Course Website,”  2009. [online] Available: </a:t>
            </a:r>
            <a:r>
              <a:rPr lang="en-US" altLang="zh-TW" dirty="0" smtClean="0">
                <a:hlinkClick r:id="rId6"/>
              </a:rPr>
              <a:t>http://www.csie.ntu.edu.tw/~winston/courses/mm.ana.idx/index.html</a:t>
            </a:r>
            <a:r>
              <a:rPr lang="en-US" altLang="zh-TW" dirty="0" smtClean="0"/>
              <a:t>. [Accessed Oct. 21, 2009].</a:t>
            </a:r>
          </a:p>
          <a:p>
            <a:pPr algn="just">
              <a:buNone/>
            </a:pPr>
            <a:endParaRPr lang="en-US" altLang="zh-TW" dirty="0" smtClean="0"/>
          </a:p>
          <a:p>
            <a:pPr algn="just"/>
            <a:r>
              <a:rPr lang="en-US" altLang="zh-TW" dirty="0" smtClean="0"/>
              <a:t>[11] R. O. </a:t>
            </a:r>
            <a:r>
              <a:rPr lang="en-US" altLang="zh-TW" dirty="0" err="1" smtClean="0"/>
              <a:t>Duda</a:t>
            </a:r>
            <a:r>
              <a:rPr lang="en-US" altLang="zh-TW" dirty="0" smtClean="0"/>
              <a:t>, P. E. Hart, and D. G. Stork, </a:t>
            </a:r>
            <a:r>
              <a:rPr lang="en-US" altLang="zh-TW" i="1" dirty="0" smtClean="0"/>
              <a:t>Pattern Classification</a:t>
            </a:r>
            <a:r>
              <a:rPr lang="en-US" altLang="zh-TW" dirty="0" smtClean="0"/>
              <a:t>, ed. John Wiley &amp; Sons, 2001.</a:t>
            </a:r>
          </a:p>
          <a:p>
            <a:pPr algn="just">
              <a:buNone/>
            </a:pPr>
            <a:r>
              <a:rPr lang="en-US" altLang="zh-TW" dirty="0" smtClean="0"/>
              <a:t>                 </a:t>
            </a:r>
          </a:p>
          <a:p>
            <a:pPr algn="just">
              <a:buNone/>
            </a:pPr>
            <a:endParaRPr lang="en-US" altLang="zh-TW" dirty="0" smtClean="0"/>
          </a:p>
          <a:p>
            <a:pPr algn="just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Pattern recognition is a process that taking in raw data and making an action based on the category of the pattern. </a:t>
            </a:r>
          </a:p>
          <a:p>
            <a:pPr algn="just"/>
            <a:endParaRPr lang="en-US" altLang="zh-TW" sz="2000" dirty="0" smtClean="0"/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What does a pattern means?</a:t>
            </a:r>
          </a:p>
          <a:p>
            <a:pPr algn="just">
              <a:buNone/>
            </a:pP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altLang="zh-TW" sz="2200" dirty="0" smtClean="0">
                <a:solidFill>
                  <a:schemeClr val="accent1">
                    <a:lumMod val="75000"/>
                  </a:schemeClr>
                </a:solidFill>
              </a:rPr>
              <a:t>“A pattern is essentially an arrangement”, N. Wiener [1]</a:t>
            </a:r>
          </a:p>
          <a:p>
            <a:pPr>
              <a:buNone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“A pattern is the opposite of a chaos”, Watanabe</a:t>
            </a:r>
            <a:endParaRPr lang="zh-TW" altLang="zh-TW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To be simplified, the interesting part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can we do after analysis?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Classification (Supervised learning)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Clustering (Unsupervised learning)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Other applications</a:t>
            </a:r>
          </a:p>
          <a:p>
            <a:endParaRPr lang="en-US" altLang="zh-TW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                              </a:t>
            </a:r>
            <a:endParaRPr lang="en-US" altLang="zh-TW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altLang="zh-TW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                                                                               </a:t>
            </a:r>
            <a:r>
              <a:rPr lang="zh-TW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</a:t>
            </a:r>
            <a:endParaRPr lang="zh-TW" alt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85786" y="3786190"/>
            <a:ext cx="3729263" cy="2160142"/>
            <a:chOff x="145" y="2410"/>
            <a:chExt cx="2832" cy="1869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45" y="2410"/>
              <a:ext cx="2832" cy="1536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92" y="2544"/>
            <a:ext cx="1296" cy="998"/>
          </p:xfrm>
          <a:graphic>
            <a:graphicData uri="http://schemas.openxmlformats.org/presentationml/2006/ole">
              <p:oleObj spid="_x0000_s19458" name="Photo Editor Photo" r:id="rId3" imgW="3438095" imgH="2647619" progId="">
                <p:embed/>
              </p:oleObj>
            </a:graphicData>
          </a:graphic>
        </p:graphicFrame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475" y="3047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881" y="2471"/>
              <a:ext cx="1006" cy="29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zh-TW" sz="16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Category “A”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81" y="3275"/>
              <a:ext cx="1019" cy="29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zh-TW" sz="16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Category “B”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2064" y="2784"/>
            <a:ext cx="158" cy="288"/>
          </p:xfrm>
          <a:graphic>
            <a:graphicData uri="http://schemas.openxmlformats.org/presentationml/2006/ole">
              <p:oleObj spid="_x0000_s19459" name="Photo Editor Photo" r:id="rId4" imgW="419048" imgH="762106" progId="">
                <p:embed/>
              </p:oleObj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640" y="2784"/>
            <a:ext cx="187" cy="166"/>
          </p:xfrm>
          <a:graphic>
            <a:graphicData uri="http://schemas.openxmlformats.org/presentationml/2006/ole">
              <p:oleObj spid="_x0000_s19460" name="Photo Editor Photo" r:id="rId5" imgW="495369" imgH="438095" progId="">
                <p:embed/>
              </p:oleObj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2256" y="2880"/>
            <a:ext cx="183" cy="187"/>
          </p:xfrm>
          <a:graphic>
            <a:graphicData uri="http://schemas.openxmlformats.org/presentationml/2006/ole">
              <p:oleObj spid="_x0000_s19461" name="Photo Editor Photo" r:id="rId6" imgW="485586" imgH="495369" progId="">
                <p:embed/>
              </p:oleObj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2448" y="2784"/>
            <a:ext cx="166" cy="277"/>
          </p:xfrm>
          <a:graphic>
            <a:graphicData uri="http://schemas.openxmlformats.org/presentationml/2006/ole">
              <p:oleObj spid="_x0000_s19462" name="Photo Editor Photo" r:id="rId7" imgW="438095" imgH="733333" progId="">
                <p:embed/>
              </p:oleObj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1872" y="3600"/>
            <a:ext cx="162" cy="252"/>
          </p:xfrm>
          <a:graphic>
            <a:graphicData uri="http://schemas.openxmlformats.org/presentationml/2006/ole">
              <p:oleObj spid="_x0000_s19463" name="Photo Editor Photo" r:id="rId8" imgW="428798" imgH="666667" progId="">
                <p:embed/>
              </p:oleObj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2064" y="3600"/>
            <a:ext cx="205" cy="223"/>
          </p:xfrm>
          <a:graphic>
            <a:graphicData uri="http://schemas.openxmlformats.org/presentationml/2006/ole">
              <p:oleObj spid="_x0000_s19464" name="Photo Editor Photo" r:id="rId9" imgW="542857" imgH="590476" progId="">
                <p:embed/>
              </p:oleObj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2592" y="3600"/>
            <a:ext cx="173" cy="263"/>
          </p:xfrm>
          <a:graphic>
            <a:graphicData uri="http://schemas.openxmlformats.org/presentationml/2006/ole">
              <p:oleObj spid="_x0000_s19465" name="Photo Editor Photo" r:id="rId10" imgW="457143" imgH="695238" progId="">
                <p:embed/>
              </p:oleObj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2352" y="3600"/>
            <a:ext cx="151" cy="223"/>
          </p:xfrm>
          <a:graphic>
            <a:graphicData uri="http://schemas.openxmlformats.org/presentationml/2006/ole">
              <p:oleObj spid="_x0000_s19466" name="Photo Editor Photo" r:id="rId11" imgW="400000" imgH="590476" progId="">
                <p:embed/>
              </p:oleObj>
            </a:graphicData>
          </a:graphic>
        </p:graphicFrame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864" y="3936"/>
              <a:ext cx="1236" cy="3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zh-TW" sz="2000" dirty="0">
                  <a:solidFill>
                    <a:schemeClr val="accent1">
                      <a:lumMod val="75000"/>
                    </a:schemeClr>
                  </a:solidFill>
                  <a:latin typeface="Tahoma" pitchFamily="34" charset="0"/>
                </a:rPr>
                <a:t>Classification</a:t>
              </a:r>
            </a:p>
          </p:txBody>
        </p:sp>
      </p:grpSp>
      <p:grpSp>
        <p:nvGrpSpPr>
          <p:cNvPr id="32" name="Group 20"/>
          <p:cNvGrpSpPr>
            <a:grpSpLocks/>
          </p:cNvGrpSpPr>
          <p:nvPr/>
        </p:nvGrpSpPr>
        <p:grpSpPr bwMode="auto">
          <a:xfrm>
            <a:off x="4929190" y="4071942"/>
            <a:ext cx="3613150" cy="1512888"/>
            <a:chOff x="3120" y="2688"/>
            <a:chExt cx="2544" cy="1152"/>
          </a:xfrm>
        </p:grpSpPr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3120" y="2688"/>
              <a:ext cx="2544" cy="115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AutoShape 22"/>
            <p:cNvSpPr>
              <a:spLocks noChangeArrowheads="1"/>
            </p:cNvSpPr>
            <p:nvPr/>
          </p:nvSpPr>
          <p:spPr bwMode="auto">
            <a:xfrm>
              <a:off x="4353" y="3168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35" name="Object 23"/>
            <p:cNvGraphicFramePr>
              <a:graphicFrameLocks noChangeAspect="1"/>
            </p:cNvGraphicFramePr>
            <p:nvPr/>
          </p:nvGraphicFramePr>
          <p:xfrm>
            <a:off x="4944" y="3456"/>
            <a:ext cx="127" cy="294"/>
          </p:xfrm>
          <a:graphic>
            <a:graphicData uri="http://schemas.openxmlformats.org/presentationml/2006/ole">
              <p:oleObj spid="_x0000_s19476" name="Photo Editor Photo" r:id="rId12" imgW="228571" imgH="666667" progId="">
                <p:embed/>
              </p:oleObj>
            </a:graphicData>
          </a:graphic>
        </p:graphicFrame>
        <p:graphicFrame>
          <p:nvGraphicFramePr>
            <p:cNvPr id="36" name="Object 24"/>
            <p:cNvGraphicFramePr>
              <a:graphicFrameLocks noChangeAspect="1"/>
            </p:cNvGraphicFramePr>
            <p:nvPr/>
          </p:nvGraphicFramePr>
          <p:xfrm>
            <a:off x="5040" y="3456"/>
            <a:ext cx="164" cy="302"/>
          </p:xfrm>
          <a:graphic>
            <a:graphicData uri="http://schemas.openxmlformats.org/presentationml/2006/ole">
              <p:oleObj spid="_x0000_s19477" name="Photo Editor Photo" r:id="rId13" imgW="295238" imgH="685714" progId="">
                <p:embed/>
              </p:oleObj>
            </a:graphicData>
          </a:graphic>
        </p:graphicFrame>
        <p:graphicFrame>
          <p:nvGraphicFramePr>
            <p:cNvPr id="37" name="Object 25"/>
            <p:cNvGraphicFramePr>
              <a:graphicFrameLocks noChangeAspect="1"/>
            </p:cNvGraphicFramePr>
            <p:nvPr/>
          </p:nvGraphicFramePr>
          <p:xfrm>
            <a:off x="5232" y="3504"/>
            <a:ext cx="111" cy="285"/>
          </p:xfrm>
          <a:graphic>
            <a:graphicData uri="http://schemas.openxmlformats.org/presentationml/2006/ole">
              <p:oleObj spid="_x0000_s19478" name="Photo Editor Photo" r:id="rId14" imgW="200159" imgH="647619" progId="">
                <p:embed/>
              </p:oleObj>
            </a:graphicData>
          </a:graphic>
        </p:graphicFrame>
        <p:graphicFrame>
          <p:nvGraphicFramePr>
            <p:cNvPr id="38" name="Object 26"/>
            <p:cNvGraphicFramePr>
              <a:graphicFrameLocks noChangeAspect="1"/>
            </p:cNvGraphicFramePr>
            <p:nvPr/>
          </p:nvGraphicFramePr>
          <p:xfrm>
            <a:off x="5424" y="3504"/>
            <a:ext cx="201" cy="273"/>
          </p:xfrm>
          <a:graphic>
            <a:graphicData uri="http://schemas.openxmlformats.org/presentationml/2006/ole">
              <p:oleObj spid="_x0000_s19479" name="Photo Editor Photo" r:id="rId15" imgW="361809" imgH="619211" progId="">
                <p:embed/>
              </p:oleObj>
            </a:graphicData>
          </a:graphic>
        </p:graphicFrame>
        <p:graphicFrame>
          <p:nvGraphicFramePr>
            <p:cNvPr id="39" name="Object 27"/>
            <p:cNvGraphicFramePr>
              <a:graphicFrameLocks noChangeAspect="1"/>
            </p:cNvGraphicFramePr>
            <p:nvPr/>
          </p:nvGraphicFramePr>
          <p:xfrm>
            <a:off x="4752" y="2880"/>
            <a:ext cx="206" cy="281"/>
          </p:xfrm>
          <a:graphic>
            <a:graphicData uri="http://schemas.openxmlformats.org/presentationml/2006/ole">
              <p:oleObj spid="_x0000_s19480" name="Photo Editor Photo" r:id="rId16" imgW="466543" imgH="638264" progId="">
                <p:embed/>
              </p:oleObj>
            </a:graphicData>
          </a:graphic>
        </p:graphicFrame>
        <p:graphicFrame>
          <p:nvGraphicFramePr>
            <p:cNvPr id="40" name="Object 28"/>
            <p:cNvGraphicFramePr>
              <a:graphicFrameLocks noChangeAspect="1"/>
            </p:cNvGraphicFramePr>
            <p:nvPr/>
          </p:nvGraphicFramePr>
          <p:xfrm>
            <a:off x="5040" y="2880"/>
            <a:ext cx="193" cy="252"/>
          </p:xfrm>
          <a:graphic>
            <a:graphicData uri="http://schemas.openxmlformats.org/presentationml/2006/ole">
              <p:oleObj spid="_x0000_s19481" name="Photo Editor Photo" r:id="rId17" imgW="438095" imgH="571731" progId="">
                <p:embed/>
              </p:oleObj>
            </a:graphicData>
          </a:graphic>
        </p:graphicFrame>
        <p:graphicFrame>
          <p:nvGraphicFramePr>
            <p:cNvPr id="41" name="Object 29"/>
            <p:cNvGraphicFramePr>
              <a:graphicFrameLocks noChangeAspect="1"/>
            </p:cNvGraphicFramePr>
            <p:nvPr/>
          </p:nvGraphicFramePr>
          <p:xfrm>
            <a:off x="5280" y="2928"/>
            <a:ext cx="223" cy="248"/>
          </p:xfrm>
          <a:graphic>
            <a:graphicData uri="http://schemas.openxmlformats.org/presentationml/2006/ole">
              <p:oleObj spid="_x0000_s19482" name="Photo Editor Photo" r:id="rId18" imgW="504762" imgH="561905" progId="">
                <p:embed/>
              </p:oleObj>
            </a:graphicData>
          </a:graphic>
        </p:graphicFrame>
        <p:graphicFrame>
          <p:nvGraphicFramePr>
            <p:cNvPr id="42" name="Object 30"/>
            <p:cNvGraphicFramePr>
              <a:graphicFrameLocks noChangeAspect="1"/>
            </p:cNvGraphicFramePr>
            <p:nvPr/>
          </p:nvGraphicFramePr>
          <p:xfrm>
            <a:off x="4800" y="3408"/>
            <a:ext cx="69" cy="294"/>
          </p:xfrm>
          <a:graphic>
            <a:graphicData uri="http://schemas.openxmlformats.org/presentationml/2006/ole">
              <p:oleObj spid="_x0000_s19483" name="Photo Editor Photo" r:id="rId19" imgW="123842" imgH="666667" progId="">
                <p:embed/>
              </p:oleObj>
            </a:graphicData>
          </a:graphic>
        </p:graphicFrame>
        <p:graphicFrame>
          <p:nvGraphicFramePr>
            <p:cNvPr id="43" name="Object 31"/>
            <p:cNvGraphicFramePr>
              <a:graphicFrameLocks noChangeAspect="1"/>
            </p:cNvGraphicFramePr>
            <p:nvPr/>
          </p:nvGraphicFramePr>
          <p:xfrm>
            <a:off x="3216" y="2832"/>
            <a:ext cx="1041" cy="880"/>
          </p:xfrm>
          <a:graphic>
            <a:graphicData uri="http://schemas.openxmlformats.org/presentationml/2006/ole">
              <p:oleObj spid="_x0000_s19484" name="Image" r:id="rId20" imgW="1651959" imgH="1397318" progId="">
                <p:embed/>
              </p:oleObj>
            </a:graphicData>
          </a:graphic>
        </p:graphicFrame>
      </p:grpSp>
      <p:sp>
        <p:nvSpPr>
          <p:cNvPr id="44" name="矩形 43"/>
          <p:cNvSpPr/>
          <p:nvPr/>
        </p:nvSpPr>
        <p:spPr>
          <a:xfrm>
            <a:off x="6286512" y="557214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Clustering</a:t>
            </a:r>
            <a:endParaRPr kumimoji="0" lang="en-US" altLang="zh-TW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9485" name="Picture 29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3966" y="5286388"/>
            <a:ext cx="314325" cy="295275"/>
          </a:xfrm>
          <a:prstGeom prst="rect">
            <a:avLst/>
          </a:prstGeom>
          <a:noFill/>
        </p:spPr>
      </p:pic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5" name="投影片編號版面配置區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Why we need pattern recognition?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Human beings can easily recognize things or objects based on past learning experiences! Then how about computers?</a:t>
            </a:r>
          </a:p>
          <a:p>
            <a:endParaRPr lang="en-US" altLang="zh-TW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</a:t>
            </a:r>
            <a:endParaRPr lang="zh-TW" alt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圖片 6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286124"/>
            <a:ext cx="3000396" cy="2374768"/>
          </a:xfrm>
          <a:prstGeom prst="rect">
            <a:avLst/>
          </a:prstGeom>
        </p:spPr>
      </p:pic>
      <p:pic>
        <p:nvPicPr>
          <p:cNvPr id="8" name="圖片 7" descr="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286124"/>
            <a:ext cx="3571900" cy="23845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5357826"/>
            <a:ext cx="314325" cy="295275"/>
          </a:xfrm>
          <a:prstGeom prst="rect">
            <a:avLst/>
          </a:prstGeom>
          <a:noFill/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 Basic Structure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Two basic factors: Feature &amp; Classifier</a:t>
            </a:r>
          </a:p>
          <a:p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Feature:</a:t>
            </a:r>
            <a:r>
              <a:rPr lang="zh-TW" alt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Car 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Boundary</a:t>
            </a:r>
          </a:p>
          <a:p>
            <a:pPr algn="just"/>
            <a:r>
              <a:rPr lang="en-US" altLang="zh-TW" dirty="0" smtClean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Classifier: 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M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echanisms and methods to define   what the pattern is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altLang="zh-TW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altLang="zh-TW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357562"/>
            <a:ext cx="4065569" cy="247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structure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 feature should be well-chosen to describe the pattern!!</a:t>
            </a:r>
          </a:p>
          <a:p>
            <a:pPr algn="just"/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Knowledge: 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experience, analysis, trial &amp; error </a:t>
            </a:r>
          </a:p>
          <a:p>
            <a:pPr algn="just">
              <a:buNone/>
            </a:pPr>
            <a:endParaRPr lang="en-US" altLang="zh-TW" sz="28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 classifier should contain the knowledge of each pattern category and also the criterion or metric to discriminate among patterns classes.</a:t>
            </a:r>
          </a:p>
          <a:p>
            <a:pPr algn="just"/>
            <a:r>
              <a:rPr lang="en-US" altLang="zh-TW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Knowledge : 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direct defined or “training“</a:t>
            </a:r>
            <a:endParaRPr lang="zh-TW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5984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Taiwan University, Taipei, Taiwan</a:t>
            </a:r>
          </a:p>
          <a:p>
            <a:pPr algn="ctr"/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 Lab @ MD531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D634-FC9A-42F9-922D-0C8BBEB896E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1153</TotalTime>
  <Words>2535</Words>
  <Application>Microsoft Office PowerPoint</Application>
  <PresentationFormat>如螢幕大小 (4:3)</PresentationFormat>
  <Paragraphs>571</Paragraphs>
  <Slides>49</Slides>
  <Notes>1</Notes>
  <HiddenSlides>0</HiddenSlides>
  <MMClips>0</MMClips>
  <ScaleCrop>false</ScaleCrop>
  <HeadingPairs>
    <vt:vector size="8" baseType="variant">
      <vt:variant>
        <vt:lpstr>佈景主題</vt:lpstr>
      </vt:variant>
      <vt:variant>
        <vt:i4>1</vt:i4>
      </vt:variant>
      <vt:variant>
        <vt:lpstr>連結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49</vt:i4>
      </vt:variant>
    </vt:vector>
  </HeadingPairs>
  <TitlesOfParts>
    <vt:vector size="54" baseType="lpstr">
      <vt:lpstr>龍騰四海</vt:lpstr>
      <vt:lpstr>繪圖1\Drawing\~頁-1\線條與曲線連接器</vt:lpstr>
      <vt:lpstr>Photo Editor Photo</vt:lpstr>
      <vt:lpstr>Image</vt:lpstr>
      <vt:lpstr>方程式</vt:lpstr>
      <vt:lpstr>An Introduction to  Pattern Recognition</vt:lpstr>
      <vt:lpstr>Abstract</vt:lpstr>
      <vt:lpstr>Outline – What’s included</vt:lpstr>
      <vt:lpstr>Content</vt:lpstr>
      <vt:lpstr>1. Introduction</vt:lpstr>
      <vt:lpstr>What can we do after analysis?</vt:lpstr>
      <vt:lpstr>Why we need pattern recognition?</vt:lpstr>
      <vt:lpstr>2. Basic Structure</vt:lpstr>
      <vt:lpstr>System structure</vt:lpstr>
      <vt:lpstr>Figure of system structure</vt:lpstr>
      <vt:lpstr>Four basic recognition models</vt:lpstr>
      <vt:lpstr>Another category idea</vt:lpstr>
      <vt:lpstr>3. Classification method I </vt:lpstr>
      <vt:lpstr>3.1 Bayesian classifier</vt:lpstr>
      <vt:lpstr>Bayesian classifier</vt:lpstr>
      <vt:lpstr>Bayesian classifier</vt:lpstr>
      <vt:lpstr>Bayesian classifier</vt:lpstr>
      <vt:lpstr>3.2 Neural network</vt:lpstr>
      <vt:lpstr>Neural networks</vt:lpstr>
      <vt:lpstr>Neural network</vt:lpstr>
      <vt:lpstr>Neural network</vt:lpstr>
      <vt:lpstr>Popular methods nowadays</vt:lpstr>
      <vt:lpstr>4. Classification method II </vt:lpstr>
      <vt:lpstr>4.1 Measures based on correlation</vt:lpstr>
      <vt:lpstr>4.2 Computational consideration and improvement</vt:lpstr>
      <vt:lpstr>4.3 Measures based on optimal path searching techniques</vt:lpstr>
      <vt:lpstr>Measures based on optimal path searching techniques</vt:lpstr>
      <vt:lpstr>4.4 Deformable template matching</vt:lpstr>
      <vt:lpstr>5. Classification method III</vt:lpstr>
      <vt:lpstr>Markov chain model</vt:lpstr>
      <vt:lpstr>The Viterbi Algorithm</vt:lpstr>
      <vt:lpstr>Hidden Markov models</vt:lpstr>
      <vt:lpstr>Training of HMM</vt:lpstr>
      <vt:lpstr>6. Feature Generation</vt:lpstr>
      <vt:lpstr>6.1 Regional feature</vt:lpstr>
      <vt:lpstr>Regional feature</vt:lpstr>
      <vt:lpstr>6.2 Shape &amp; Size</vt:lpstr>
      <vt:lpstr>6.2 Shape &amp; Size</vt:lpstr>
      <vt:lpstr>6.3 Audio feature</vt:lpstr>
      <vt:lpstr>7. Feature Selection </vt:lpstr>
      <vt:lpstr>8. Outstanding Application </vt:lpstr>
      <vt:lpstr>Outstanding Application</vt:lpstr>
      <vt:lpstr>Evaluation method</vt:lpstr>
      <vt:lpstr>9. Relation between IT and D&amp;E</vt:lpstr>
      <vt:lpstr>Graph of my idea</vt:lpstr>
      <vt:lpstr>10. Conclusion</vt:lpstr>
      <vt:lpstr>Idea of feature</vt:lpstr>
      <vt:lpstr>Idea of training</vt:lpstr>
      <vt:lpstr>Reference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 Pattern Recognition</dc:title>
  <dc:creator>pujols</dc:creator>
  <cp:lastModifiedBy>pujols</cp:lastModifiedBy>
  <cp:revision>175</cp:revision>
  <dcterms:created xsi:type="dcterms:W3CDTF">2009-10-19T10:54:56Z</dcterms:created>
  <dcterms:modified xsi:type="dcterms:W3CDTF">2009-10-23T09:26:23Z</dcterms:modified>
</cp:coreProperties>
</file>